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83" r:id="rId5"/>
    <p:sldId id="302" r:id="rId6"/>
    <p:sldId id="271" r:id="rId7"/>
    <p:sldId id="300" r:id="rId8"/>
    <p:sldId id="304" r:id="rId9"/>
    <p:sldId id="267" r:id="rId10"/>
    <p:sldId id="301" r:id="rId11"/>
    <p:sldId id="288" r:id="rId12"/>
    <p:sldId id="29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Open Sans Extrabold" panose="020B0604020202020204" charset="0"/>
      <p:bold r:id="rId25"/>
      <p:boldItalic r:id="rId26"/>
    </p:embeddedFont>
    <p:embeddedFont>
      <p:font typeface="The Sans Black" pitchFamily="2" charset="0"/>
      <p:regular r:id="rId27"/>
      <p:italic r:id="rId28"/>
    </p:embeddedFont>
    <p:embeddedFont>
      <p:font typeface="The Sans Black-" charset="0"/>
      <p:regular r:id="rId2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D90"/>
    <a:srgbClr val="131313"/>
    <a:srgbClr val="F7AC0C"/>
    <a:srgbClr val="00A1A5"/>
    <a:srgbClr val="FF502F"/>
    <a:srgbClr val="FF5D3E"/>
    <a:srgbClr val="F66600"/>
    <a:srgbClr val="C28500"/>
    <a:srgbClr val="6861FF"/>
    <a:srgbClr val="46B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54029-0E05-4670-9805-DE88E30F6A99}" v="7" dt="2020-02-13T14:18:15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0035" autoAdjust="0"/>
  </p:normalViewPr>
  <p:slideViewPr>
    <p:cSldViewPr snapToGrid="0">
      <p:cViewPr varScale="1">
        <p:scale>
          <a:sx n="80" d="100"/>
          <a:sy n="80" d="100"/>
        </p:scale>
        <p:origin x="17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5" d="100"/>
        <a:sy n="11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 Högberg" userId="90a31023-1bed-4725-93d2-693dbe35ead3" providerId="ADAL" clId="{AB654029-0E05-4670-9805-DE88E30F6A99}"/>
    <pc:docChg chg="undo custSel addSld delSld modSld">
      <pc:chgData name="Josefin Högberg" userId="90a31023-1bed-4725-93d2-693dbe35ead3" providerId="ADAL" clId="{AB654029-0E05-4670-9805-DE88E30F6A99}" dt="2020-02-13T14:21:35.564" v="405" actId="20577"/>
      <pc:docMkLst>
        <pc:docMk/>
      </pc:docMkLst>
      <pc:sldChg chg="modSp">
        <pc:chgData name="Josefin Högberg" userId="90a31023-1bed-4725-93d2-693dbe35ead3" providerId="ADAL" clId="{AB654029-0E05-4670-9805-DE88E30F6A99}" dt="2020-02-07T09:26:40.818" v="74" actId="1076"/>
        <pc:sldMkLst>
          <pc:docMk/>
          <pc:sldMk cId="1801552946" sldId="267"/>
        </pc:sldMkLst>
        <pc:spChg chg="mod">
          <ac:chgData name="Josefin Högberg" userId="90a31023-1bed-4725-93d2-693dbe35ead3" providerId="ADAL" clId="{AB654029-0E05-4670-9805-DE88E30F6A99}" dt="2020-02-07T09:26:04.809" v="66" actId="1076"/>
          <ac:spMkLst>
            <pc:docMk/>
            <pc:sldMk cId="1801552946" sldId="267"/>
            <ac:spMk id="2" creationId="{A44D43B4-3650-41C6-80CE-0B110C1D4224}"/>
          </ac:spMkLst>
        </pc:spChg>
        <pc:spChg chg="mod">
          <ac:chgData name="Josefin Högberg" userId="90a31023-1bed-4725-93d2-693dbe35ead3" providerId="ADAL" clId="{AB654029-0E05-4670-9805-DE88E30F6A99}" dt="2020-02-07T09:26:40.818" v="74" actId="1076"/>
          <ac:spMkLst>
            <pc:docMk/>
            <pc:sldMk cId="1801552946" sldId="267"/>
            <ac:spMk id="6" creationId="{9EAAFCD3-AB92-409F-AEA7-48F695722D69}"/>
          </ac:spMkLst>
        </pc:spChg>
        <pc:spChg chg="mod">
          <ac:chgData name="Josefin Högberg" userId="90a31023-1bed-4725-93d2-693dbe35ead3" providerId="ADAL" clId="{AB654029-0E05-4670-9805-DE88E30F6A99}" dt="2020-02-07T09:26:09.722" v="67" actId="1076"/>
          <ac:spMkLst>
            <pc:docMk/>
            <pc:sldMk cId="1801552946" sldId="267"/>
            <ac:spMk id="13" creationId="{9BF0A645-1097-47DE-8C08-8BC9FDBA7455}"/>
          </ac:spMkLst>
        </pc:spChg>
      </pc:sldChg>
      <pc:sldChg chg="modNotesTx">
        <pc:chgData name="Josefin Högberg" userId="90a31023-1bed-4725-93d2-693dbe35ead3" providerId="ADAL" clId="{AB654029-0E05-4670-9805-DE88E30F6A99}" dt="2020-02-13T14:19:04.304" v="333" actId="20577"/>
        <pc:sldMkLst>
          <pc:docMk/>
          <pc:sldMk cId="2616870059" sldId="288"/>
        </pc:sldMkLst>
      </pc:sldChg>
      <pc:sldChg chg="delSp modSp modNotesTx">
        <pc:chgData name="Josefin Högberg" userId="90a31023-1bed-4725-93d2-693dbe35ead3" providerId="ADAL" clId="{AB654029-0E05-4670-9805-DE88E30F6A99}" dt="2020-02-13T14:21:35.564" v="405" actId="20577"/>
        <pc:sldMkLst>
          <pc:docMk/>
          <pc:sldMk cId="2692173907" sldId="300"/>
        </pc:sldMkLst>
        <pc:spChg chg="del mod">
          <ac:chgData name="Josefin Högberg" userId="90a31023-1bed-4725-93d2-693dbe35ead3" providerId="ADAL" clId="{AB654029-0E05-4670-9805-DE88E30F6A99}" dt="2020-02-07T09:20:40.014" v="45" actId="478"/>
          <ac:spMkLst>
            <pc:docMk/>
            <pc:sldMk cId="2692173907" sldId="300"/>
            <ac:spMk id="2" creationId="{A44D43B4-3650-41C6-80CE-0B110C1D4224}"/>
          </ac:spMkLst>
        </pc:spChg>
        <pc:spChg chg="del">
          <ac:chgData name="Josefin Högberg" userId="90a31023-1bed-4725-93d2-693dbe35ead3" providerId="ADAL" clId="{AB654029-0E05-4670-9805-DE88E30F6A99}" dt="2020-02-07T09:20:19.842" v="37" actId="478"/>
          <ac:spMkLst>
            <pc:docMk/>
            <pc:sldMk cId="2692173907" sldId="300"/>
            <ac:spMk id="5" creationId="{2C069BB4-9E4C-42E7-BF52-09741A648D1E}"/>
          </ac:spMkLst>
        </pc:spChg>
        <pc:spChg chg="del mod">
          <ac:chgData name="Josefin Högberg" userId="90a31023-1bed-4725-93d2-693dbe35ead3" providerId="ADAL" clId="{AB654029-0E05-4670-9805-DE88E30F6A99}" dt="2020-02-07T09:20:33.650" v="43" actId="478"/>
          <ac:spMkLst>
            <pc:docMk/>
            <pc:sldMk cId="2692173907" sldId="300"/>
            <ac:spMk id="6" creationId="{9EAAFCD3-AB92-409F-AEA7-48F695722D69}"/>
          </ac:spMkLst>
        </pc:spChg>
        <pc:spChg chg="del">
          <ac:chgData name="Josefin Högberg" userId="90a31023-1bed-4725-93d2-693dbe35ead3" providerId="ADAL" clId="{AB654029-0E05-4670-9805-DE88E30F6A99}" dt="2020-02-07T09:20:27.185" v="41" actId="478"/>
          <ac:spMkLst>
            <pc:docMk/>
            <pc:sldMk cId="2692173907" sldId="300"/>
            <ac:spMk id="7" creationId="{2370B7E4-0B36-4F1D-BEA1-5926A4E46E0E}"/>
          </ac:spMkLst>
        </pc:spChg>
        <pc:spChg chg="mod">
          <ac:chgData name="Josefin Högberg" userId="90a31023-1bed-4725-93d2-693dbe35ead3" providerId="ADAL" clId="{AB654029-0E05-4670-9805-DE88E30F6A99}" dt="2020-02-13T14:18:15.071" v="307" actId="6549"/>
          <ac:spMkLst>
            <pc:docMk/>
            <pc:sldMk cId="2692173907" sldId="300"/>
            <ac:spMk id="8" creationId="{A0DE2CC7-8F35-468F-8A37-95B6BBC05FBE}"/>
          </ac:spMkLst>
        </pc:spChg>
      </pc:sldChg>
      <pc:sldChg chg="modSp">
        <pc:chgData name="Josefin Högberg" userId="90a31023-1bed-4725-93d2-693dbe35ead3" providerId="ADAL" clId="{AB654029-0E05-4670-9805-DE88E30F6A99}" dt="2020-02-07T09:19:15.238" v="33" actId="404"/>
        <pc:sldMkLst>
          <pc:docMk/>
          <pc:sldMk cId="2622681157" sldId="302"/>
        </pc:sldMkLst>
        <pc:spChg chg="mod">
          <ac:chgData name="Josefin Högberg" userId="90a31023-1bed-4725-93d2-693dbe35ead3" providerId="ADAL" clId="{AB654029-0E05-4670-9805-DE88E30F6A99}" dt="2020-02-07T09:19:15.238" v="33" actId="404"/>
          <ac:spMkLst>
            <pc:docMk/>
            <pc:sldMk cId="2622681157" sldId="302"/>
            <ac:spMk id="3" creationId="{2C8B5486-C3FA-4667-A69C-D33163F1E716}"/>
          </ac:spMkLst>
        </pc:spChg>
      </pc:sldChg>
      <pc:sldChg chg="add del">
        <pc:chgData name="Josefin Högberg" userId="90a31023-1bed-4725-93d2-693dbe35ead3" providerId="ADAL" clId="{AB654029-0E05-4670-9805-DE88E30F6A99}" dt="2020-02-07T09:20:13.334" v="36" actId="2696"/>
        <pc:sldMkLst>
          <pc:docMk/>
          <pc:sldMk cId="2677509852" sldId="303"/>
        </pc:sldMkLst>
      </pc:sldChg>
      <pc:sldChg chg="add">
        <pc:chgData name="Josefin Högberg" userId="90a31023-1bed-4725-93d2-693dbe35ead3" providerId="ADAL" clId="{AB654029-0E05-4670-9805-DE88E30F6A99}" dt="2020-02-07T09:20:10.348" v="35"/>
        <pc:sldMkLst>
          <pc:docMk/>
          <pc:sldMk cId="3170525202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F67BB-FA56-42EE-9C5C-B6B5D1836B91}" type="datetimeFigureOut">
              <a:rPr lang="sv-SE" smtClean="0"/>
              <a:t>2020-02-11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ADED-2F05-4BD6-B1F9-6A1BB2AC8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86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Förbered: 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 ut ett antal A3 underlag från hemsidan _____________.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Kolla upp din kommuns föräldrastödsutbildningar som du tipsar om i slutet. Alternativt dela ut informationsblad. 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Tänk på: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Hälsa på föräldrarna när de kommer 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det är möjligt, placera borden i grupper.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 praktisk information så kort som möjligt.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till att ha en tydlig dagordning. Exempel: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 praktisk information (resten skickas via mail).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 film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Samverkan hem och förskola/skola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Klassföräldrar</a:t>
            </a:r>
          </a:p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6ADED-2F05-4BD6-B1F9-6A1BB2AC827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2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[Spela filmen för deltagarna.]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6ADED-2F05-4BD6-B1F9-6A1BB2AC827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61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latin typeface="The Sans Black" pitchFamily="2" charset="0"/>
              </a:rPr>
              <a:t>[Börja med att höra om det är någon som vill ta upp något från den individuella </a:t>
            </a:r>
            <a:r>
              <a:rPr lang="sv-SE" sz="1200" b="1">
                <a:latin typeface="The Sans Black" pitchFamily="2" charset="0"/>
              </a:rPr>
              <a:t>utbildningen.]</a:t>
            </a:r>
            <a:endParaRPr lang="sv-SE" sz="1200" b="1" dirty="0">
              <a:latin typeface="The Sans Black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6ADED-2F05-4BD6-B1F9-6A1BB2AC827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702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[Läs texten högt eller låt deltagarna läsa texten tyst.]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6ADED-2F05-4BD6-B1F9-6A1BB2AC827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36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[Läs texten högt eller låt deltagarna läsa texten tyst.]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6ADED-2F05-4BD6-B1F9-6A1BB2AC827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06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[Läs högt för deltagarna.]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på dikten igen.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[klick]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tänker du när du läser dikten?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[klick]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kan du som vuxen vara en förebild för ditt barn?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[klick]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möjligheter och svårigheter ser du?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[Låt deltagarna sitta i mindre grupper. Undvik diskussion i helgrupp.]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6ADED-2F05-4BD6-B1F9-6A1BB2AC827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91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[Skriv ut ett antal diskussionsunderlag av dokumentet LIKARÄTT_främja_förebygga_åtgärda.pdf i A3 format. Låt deltagarna sitta i grupper. Läs upp exemplen på vad hem respektive förskola/skola kan göra för att främja, förebygga och åtgärda. Be dem sedan skriva i de förslag de håller med om och komplettera med egna tankar och idéer.]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6ADED-2F05-4BD6-B1F9-6A1BB2AC827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48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AED29D-51E1-4E9A-A047-DC00E0E9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5339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E2693E-09BA-432C-82DB-BBB754E2C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94"/>
            <a:ext cx="12191999" cy="6841106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solidFill>
                  <a:srgbClr val="00A1A5"/>
                </a:solidFill>
                <a:latin typeface="The Sans Black-" pitchFamily="50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739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5668F8-D370-4347-B462-430846B663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93E71C-5F7F-4553-804F-B2EC347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The Sans Black-" pitchFamily="50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6437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365471634?app_id=122963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vimeo.com/36547163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karatt.boiu.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44127E2-A1F6-4BFB-9BA8-2A4AF202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Inledning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FA091AD-41AC-4A49-9803-B23438C86F9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lIns="1440000" rIns="1440000" rtlCol="0" anchor="ctr">
            <a:noAutofit/>
          </a:bodyPr>
          <a:lstStyle/>
          <a:p>
            <a:pPr algn="ctr"/>
            <a:r>
              <a:rPr lang="sv-SE" sz="3200" dirty="0">
                <a:solidFill>
                  <a:srgbClr val="CD2D90"/>
                </a:solidFill>
                <a:latin typeface="The Sans Black-" pitchFamily="50" charset="0"/>
              </a:rPr>
              <a:t>Hej lärare!</a:t>
            </a:r>
          </a:p>
          <a:p>
            <a:pPr algn="ctr"/>
            <a:endParaRPr lang="sv-SE" sz="3200" dirty="0">
              <a:solidFill>
                <a:srgbClr val="3B3838"/>
              </a:solidFill>
              <a:latin typeface="The Sans Black-" pitchFamily="50" charset="0"/>
            </a:endParaRPr>
          </a:p>
          <a:p>
            <a:pPr algn="ctr"/>
            <a: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  <a:t>För att visa den här presentationen </a:t>
            </a:r>
            <a:b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</a:br>
            <a: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  <a:t>på bästa sätt (helskärm), slå på den </a:t>
            </a:r>
            <a:b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</a:br>
            <a: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  <a:t>som bildspel. Det gör du genom att </a:t>
            </a:r>
            <a:b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</a:br>
            <a: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  <a:t>klicka på knappen som ser ut så här </a:t>
            </a:r>
            <a:b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</a:br>
            <a:b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</a:br>
            <a:b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</a:br>
            <a:r>
              <a:rPr lang="sv-SE" sz="3200" dirty="0">
                <a:solidFill>
                  <a:srgbClr val="3B3838"/>
                </a:solidFill>
                <a:latin typeface="The Sans Black-" pitchFamily="50" charset="0"/>
              </a:rPr>
              <a:t>till höger nere i listen.</a:t>
            </a:r>
          </a:p>
        </p:txBody>
      </p:sp>
      <p:pic>
        <p:nvPicPr>
          <p:cNvPr id="4" name="Bildobjekt 3" descr="Ikon för att starta bildspel i Powerpoint.">
            <a:extLst>
              <a:ext uri="{FF2B5EF4-FFF2-40B4-BE49-F238E27FC236}">
                <a16:creationId xmlns:a16="http://schemas.microsoft.com/office/drawing/2014/main" id="{DEA8ED27-9516-465D-8A10-B8E85A24E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61" y="4340133"/>
            <a:ext cx="774478" cy="67330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17DD06C-FA47-4503-B78F-0CB86789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053">
            <a:off x="8306035" y="5159231"/>
            <a:ext cx="1041965" cy="12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ordsyta med förstoringsglas, linjal, papper, pennor och gem.">
            <a:extLst>
              <a:ext uri="{FF2B5EF4-FFF2-40B4-BE49-F238E27FC236}">
                <a16:creationId xmlns:a16="http://schemas.microsoft.com/office/drawing/2014/main" id="{A8BA19BB-A0DF-4260-874E-1CF34078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C8B5486-C3FA-4667-A69C-D33163F1E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94"/>
            <a:ext cx="12192000" cy="6841106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Likarätt</a:t>
            </a:r>
            <a:br>
              <a:rPr lang="sv-SE" dirty="0"/>
            </a:br>
            <a:r>
              <a:rPr lang="sv-SE" sz="2000" dirty="0"/>
              <a:t>-för vårdnadshavare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26811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 hidden="1">
            <a:extLst>
              <a:ext uri="{FF2B5EF4-FFF2-40B4-BE49-F238E27FC236}">
                <a16:creationId xmlns:a16="http://schemas.microsoft.com/office/drawing/2014/main" id="{5DFA6BDB-7DCD-4A10-A900-83A14D84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Barns vardag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0E50EBD-B1E9-4EFE-803C-65B7475908AB}"/>
              </a:ext>
            </a:extLst>
          </p:cNvPr>
          <p:cNvSpPr txBox="1"/>
          <p:nvPr/>
        </p:nvSpPr>
        <p:spPr>
          <a:xfrm>
            <a:off x="1704478" y="0"/>
            <a:ext cx="3396912" cy="6858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sv-SE" sz="2200" dirty="0">
                <a:solidFill>
                  <a:srgbClr val="00A1A5"/>
                </a:solidFill>
                <a:latin typeface="The Sans Black-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Film: Barns vardag (extern länk, öppnas i webbläsare)</a:t>
            </a:r>
            <a:endParaRPr lang="sv-SE" sz="2200" dirty="0">
              <a:solidFill>
                <a:srgbClr val="00A1A5"/>
              </a:solidFill>
              <a:latin typeface="The Sans Black-" pitchFamily="50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08A01CF-B967-4E6A-A030-FF9ED004F024}"/>
              </a:ext>
            </a:extLst>
          </p:cNvPr>
          <p:cNvSpPr txBox="1"/>
          <p:nvPr/>
        </p:nvSpPr>
        <p:spPr>
          <a:xfrm>
            <a:off x="6757260" y="-8503"/>
            <a:ext cx="3968493" cy="686650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sv-SE" sz="2200" dirty="0"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Textalternativ: Barns vardag</a:t>
            </a:r>
          </a:p>
          <a:p>
            <a:endParaRPr lang="sv-S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allra flesta barn och unga i förskola och skola trivs bra. De har kompisar och en eller flera vuxna som de kan prata med om de vill.</a:t>
            </a:r>
          </a:p>
          <a:p>
            <a:endParaRPr lang="sv-S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 det har inte alla.</a:t>
            </a:r>
          </a:p>
          <a:p>
            <a:endParaRPr lang="sv-S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 och unga rör sig mellan olika platser i livet. De är hemma, i förskolan eller skolan, hos kompisar och på olika fritidsaktiviteter.</a:t>
            </a:r>
          </a:p>
          <a:p>
            <a:endParaRPr lang="sv-S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Även nätet blir med tiden en del av barnens liv.</a:t>
            </a:r>
          </a:p>
          <a:p>
            <a:r>
              <a:rPr lang="sv-S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Dessa olika världar går ihop och påverkar varandra.</a:t>
            </a:r>
          </a:p>
          <a:p>
            <a:endParaRPr lang="sv-S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 och unga har rätt till vuxna i sina liv. De har rätt att få känna sig trygga.</a:t>
            </a:r>
          </a:p>
          <a:p>
            <a:endParaRPr lang="sv-S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som vuxen är viktig och kan göra skillnad för de barn och unga som du har i din närhet. Du på egen hand, du tillsammans med barnen och du tillsammans med andra vuxna.</a:t>
            </a:r>
          </a:p>
        </p:txBody>
      </p:sp>
      <p:pic>
        <p:nvPicPr>
          <p:cNvPr id="2" name="Onlinemedia 1" title="Barns vardag">
            <a:hlinkClick r:id="" action="ppaction://media"/>
            <a:extLst>
              <a:ext uri="{FF2B5EF4-FFF2-40B4-BE49-F238E27FC236}">
                <a16:creationId xmlns:a16="http://schemas.microsoft.com/office/drawing/2014/main" id="{E28FA8A6-96EA-4DDE-BC7B-91A26D64B8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49630" cy="69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14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 hidden="1">
            <a:extLst>
              <a:ext uri="{FF2B5EF4-FFF2-40B4-BE49-F238E27FC236}">
                <a16:creationId xmlns:a16="http://schemas.microsoft.com/office/drawing/2014/main" id="{02765D61-489D-460D-863B-B557A5FC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Dikt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DE2CC7-8F35-468F-8A37-95B6BBC05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14300"/>
            <a:ext cx="12192000" cy="6858000"/>
          </a:xfrm>
          <a:prstGeom prst="rect">
            <a:avLst/>
          </a:prstGeom>
          <a:solidFill>
            <a:srgbClr val="CD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200" dirty="0">
                <a:latin typeface="The Sans Black" pitchFamily="2" charset="0"/>
              </a:rPr>
              <a:t>	Nu har ni genomfört den individuella utbildningen </a:t>
            </a:r>
          </a:p>
          <a:p>
            <a:r>
              <a:rPr lang="sv-SE" sz="2200" dirty="0">
                <a:latin typeface="The Sans Black" pitchFamily="2" charset="0"/>
              </a:rPr>
              <a:t>	och fått en grundläggande introduktion till Likarätt. </a:t>
            </a:r>
          </a:p>
          <a:p>
            <a:pPr algn="ctr"/>
            <a:endParaRPr lang="sv-SE" sz="2200" dirty="0">
              <a:latin typeface="The Sans Black" pitchFamily="2" charset="0"/>
            </a:endParaRPr>
          </a:p>
          <a:p>
            <a:r>
              <a:rPr lang="sv-SE" sz="2200" dirty="0">
                <a:latin typeface="The Sans Black" pitchFamily="2" charset="0"/>
              </a:rPr>
              <a:t>	Här finns utbildningen om du ännu inte har tagit del av den.</a:t>
            </a:r>
          </a:p>
          <a:p>
            <a:r>
              <a:rPr lang="sv-SE" sz="2200" dirty="0">
                <a:latin typeface="The Sans Black" pitchFamily="2" charset="0"/>
              </a:rPr>
              <a:t> 	</a:t>
            </a:r>
            <a:r>
              <a:rPr lang="sv-SE" sz="2200" dirty="0">
                <a:latin typeface="The Sans Black" pitchFamily="2" charset="0"/>
                <a:hlinkClick r:id="rId3"/>
              </a:rPr>
              <a:t>www.likaratt.boiu.se</a:t>
            </a:r>
            <a:endParaRPr lang="sv-SE" sz="2200" dirty="0">
              <a:latin typeface="The Sans Black" pitchFamily="2" charset="0"/>
            </a:endParaRPr>
          </a:p>
          <a:p>
            <a:endParaRPr lang="sv-SE" sz="2200" dirty="0">
              <a:latin typeface="The Sans Black" pitchFamily="2" charset="0"/>
            </a:endParaRPr>
          </a:p>
          <a:p>
            <a:r>
              <a:rPr lang="sv-SE" sz="2200" dirty="0">
                <a:latin typeface="The Sans Black" pitchFamily="2" charset="0"/>
              </a:rPr>
              <a:t>		</a:t>
            </a:r>
          </a:p>
          <a:p>
            <a:r>
              <a:rPr lang="sv-SE" sz="2200" dirty="0">
                <a:latin typeface="The Sans Black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21739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 hidden="1">
            <a:extLst>
              <a:ext uri="{FF2B5EF4-FFF2-40B4-BE49-F238E27FC236}">
                <a16:creationId xmlns:a16="http://schemas.microsoft.com/office/drawing/2014/main" id="{02765D61-489D-460D-863B-B557A5FC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Dikt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DE2CC7-8F35-468F-8A37-95B6BBC05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370B7E4-0B36-4F1D-BEA1-5926A4E46E0E}"/>
              </a:ext>
            </a:extLst>
          </p:cNvPr>
          <p:cNvSpPr txBox="1"/>
          <p:nvPr/>
        </p:nvSpPr>
        <p:spPr>
          <a:xfrm>
            <a:off x="0" y="973817"/>
            <a:ext cx="12192000" cy="1046174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 algn="ctr">
              <a:spcAft>
                <a:spcPts val="1200"/>
              </a:spcAft>
            </a:pPr>
            <a:r>
              <a:rPr lang="sv-SE" sz="3400" b="1" dirty="0">
                <a:solidFill>
                  <a:schemeClr val="bg1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Ett barn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44D43B4-3650-41C6-80CE-0B110C1D4224}"/>
              </a:ext>
            </a:extLst>
          </p:cNvPr>
          <p:cNvSpPr txBox="1"/>
          <p:nvPr/>
        </p:nvSpPr>
        <p:spPr>
          <a:xfrm>
            <a:off x="1522047" y="1785921"/>
            <a:ext cx="4327608" cy="4467526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kritiseras lär sig fördöma.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stryk lär sig att slåss.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hånas lär sig blyghet.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utsätts för ironi får dåligt samvete. 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</a:t>
            </a: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ett barn som får uppmuntran lär sig förtroende.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möts av tolerans lär sig tålamod.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EAAFCD3-AB92-409F-AEA7-48F695722D69}"/>
              </a:ext>
            </a:extLst>
          </p:cNvPr>
          <p:cNvSpPr txBox="1"/>
          <p:nvPr/>
        </p:nvSpPr>
        <p:spPr>
          <a:xfrm>
            <a:off x="6324894" y="1785921"/>
            <a:ext cx="4663438" cy="4467526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uppleva rent spel lär sig rättvisa. 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beröm lär sig att uppskatta.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uppleva trygghet lär sig tilltro.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känna vänskap lär sig vänlighet.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blir kramat och omtyckt lär sig att känna kärlek i världen.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C069BB4-9E4C-42E7-BF52-09741A648D1E}"/>
              </a:ext>
            </a:extLst>
          </p:cNvPr>
          <p:cNvSpPr txBox="1"/>
          <p:nvPr/>
        </p:nvSpPr>
        <p:spPr>
          <a:xfrm>
            <a:off x="0" y="5610697"/>
            <a:ext cx="12192000" cy="8385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sv-SE" sz="2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sv-SE" sz="2000" dirty="0">
                <a:solidFill>
                  <a:schemeClr val="bg1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Dorothy </a:t>
            </a:r>
            <a:r>
              <a:rPr lang="sv-SE" sz="2000" dirty="0" err="1">
                <a:solidFill>
                  <a:schemeClr val="bg1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sv-SE" sz="2000" dirty="0">
                <a:solidFill>
                  <a:schemeClr val="bg1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Nolte </a:t>
            </a:r>
            <a:r>
              <a:rPr lang="sv-SE" sz="2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sv-SE" sz="2000" dirty="0">
                <a:solidFill>
                  <a:schemeClr val="bg1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5252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 hidden="1">
            <a:extLst>
              <a:ext uri="{FF2B5EF4-FFF2-40B4-BE49-F238E27FC236}">
                <a16:creationId xmlns:a16="http://schemas.microsoft.com/office/drawing/2014/main" id="{02765D61-489D-460D-863B-B557A5FC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</a:t>
            </a:r>
          </a:p>
        </p:txBody>
      </p:sp>
      <p:pic>
        <p:nvPicPr>
          <p:cNvPr id="7" name="Bildobjekt 6" descr="Ungdomar med skateboards.">
            <a:extLst>
              <a:ext uri="{FF2B5EF4-FFF2-40B4-BE49-F238E27FC236}">
                <a16:creationId xmlns:a16="http://schemas.microsoft.com/office/drawing/2014/main" id="{711796C3-CBE0-4630-A735-AA65D9B6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CC136E7-9BDF-4A7B-935D-7E871F2BC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7907" y="1340123"/>
            <a:ext cx="4665505" cy="417775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BF0A645-1097-47DE-8C08-8BC9FDBA7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9970" y="1340123"/>
            <a:ext cx="4665505" cy="417775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44D43B4-3650-41C6-80CE-0B110C1D4224}"/>
              </a:ext>
            </a:extLst>
          </p:cNvPr>
          <p:cNvSpPr txBox="1"/>
          <p:nvPr/>
        </p:nvSpPr>
        <p:spPr>
          <a:xfrm>
            <a:off x="2019605" y="2609850"/>
            <a:ext cx="3470158" cy="4061387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 har rätt att bli behandlade på ett bra sätt. De har rätt att inte utsättas för diskriminering eller kränkningar varken verbalt, fysiskt eller psykiskt.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EAAFCD3-AB92-409F-AEA7-48F695722D69}"/>
              </a:ext>
            </a:extLst>
          </p:cNvPr>
          <p:cNvSpPr txBox="1"/>
          <p:nvPr/>
        </p:nvSpPr>
        <p:spPr>
          <a:xfrm>
            <a:off x="6813051" y="2609849"/>
            <a:ext cx="3359344" cy="4061387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finns mycket vuxna kan göra tillsammans för att skapa trygghet och främja psykisk hälsa. Kunskap och att prata om det är en start för att förändra beteenden. </a:t>
            </a:r>
          </a:p>
        </p:txBody>
      </p:sp>
    </p:spTree>
    <p:extLst>
      <p:ext uri="{BB962C8B-B14F-4D97-AF65-F5344CB8AC3E}">
        <p14:creationId xmlns:p14="http://schemas.microsoft.com/office/powerpoint/2010/main" val="18015529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 hidden="1">
            <a:extLst>
              <a:ext uri="{FF2B5EF4-FFF2-40B4-BE49-F238E27FC236}">
                <a16:creationId xmlns:a16="http://schemas.microsoft.com/office/drawing/2014/main" id="{02765D61-489D-460D-863B-B557A5FC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Dikt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44D43B4-3650-41C6-80CE-0B110C1D4224}"/>
              </a:ext>
            </a:extLst>
          </p:cNvPr>
          <p:cNvSpPr txBox="1"/>
          <p:nvPr/>
        </p:nvSpPr>
        <p:spPr>
          <a:xfrm>
            <a:off x="970902" y="0"/>
            <a:ext cx="5353992" cy="6858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kritiseras lär sig fördöma.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stryk lär sig att slåss.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hånas lär sig blyghet.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utsätts för ironi får dåligt samvete. 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</a:t>
            </a: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ett barn som får uppmuntran lär sig förtroende.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möts av tolerans lär sig tålamod.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uppleva rent spel lär sig rättvisa. 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beröm lär sig att uppskatta.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uppleva trygghet lär sig tilltro.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får känna vänskap lär sig vänlighet.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barn som blir kramat och omtyckt lär sig att känna kärlek i världen.</a:t>
            </a:r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F6C88DED-02FB-40AC-A29F-18AF189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5584" y="604553"/>
            <a:ext cx="2143564" cy="2143564"/>
          </a:xfrm>
          <a:prstGeom prst="wedgeEllipseCallout">
            <a:avLst>
              <a:gd name="adj1" fmla="val -42824"/>
              <a:gd name="adj2" fmla="val 42708"/>
            </a:avLst>
          </a:prstGeom>
          <a:solidFill>
            <a:srgbClr val="131313"/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The Sans Black-" pitchFamily="50" charset="0"/>
              </a:rPr>
              <a:t>Hur tänker du när du läser dikten?</a:t>
            </a:r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8DC996C2-416A-4FAD-9D11-10DD58B0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076378" y="1540708"/>
            <a:ext cx="2478976" cy="2478976"/>
          </a:xfrm>
          <a:prstGeom prst="wedgeEllipseCallout">
            <a:avLst>
              <a:gd name="adj1" fmla="val -42824"/>
              <a:gd name="adj2" fmla="val 42708"/>
            </a:avLst>
          </a:prstGeom>
          <a:solidFill>
            <a:srgbClr val="131313"/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72000" rIns="216000" bIns="72000" rtlCol="0" anchor="ctr"/>
          <a:lstStyle/>
          <a:p>
            <a:pPr algn="ctr"/>
            <a:r>
              <a:rPr lang="sv-SE" dirty="0">
                <a:latin typeface="The Sans Black-" pitchFamily="50" charset="0"/>
              </a:rPr>
              <a:t>Hur kan du som vuxen vara en förebild för ditt barn?</a:t>
            </a:r>
          </a:p>
        </p:txBody>
      </p:sp>
      <p:sp>
        <p:nvSpPr>
          <p:cNvPr id="11" name="Pratbubbla: oval 10">
            <a:extLst>
              <a:ext uri="{FF2B5EF4-FFF2-40B4-BE49-F238E27FC236}">
                <a16:creationId xmlns:a16="http://schemas.microsoft.com/office/drawing/2014/main" id="{580E2D1D-4090-474E-B2BE-0942B6CB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8353" y="3524925"/>
            <a:ext cx="2855935" cy="2855935"/>
          </a:xfrm>
          <a:prstGeom prst="wedgeEllipseCallout">
            <a:avLst>
              <a:gd name="adj1" fmla="val -42824"/>
              <a:gd name="adj2" fmla="val 42708"/>
            </a:avLst>
          </a:prstGeom>
          <a:solidFill>
            <a:srgbClr val="131313"/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16000" tIns="216000" rIns="216000" bIns="216000" rtlCol="0" anchor="ctr"/>
          <a:lstStyle/>
          <a:p>
            <a:pPr algn="ctr"/>
            <a:r>
              <a:rPr lang="sv-SE" dirty="0">
                <a:latin typeface="The Sans Black-" pitchFamily="50" charset="0"/>
              </a:rPr>
              <a:t>Vilka möjligheter och svårigheter ser du?</a:t>
            </a:r>
          </a:p>
        </p:txBody>
      </p:sp>
    </p:spTree>
    <p:extLst>
      <p:ext uri="{BB962C8B-B14F-4D97-AF65-F5344CB8AC3E}">
        <p14:creationId xmlns:p14="http://schemas.microsoft.com/office/powerpoint/2010/main" val="330979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 hidden="1">
            <a:extLst>
              <a:ext uri="{FF2B5EF4-FFF2-40B4-BE49-F238E27FC236}">
                <a16:creationId xmlns:a16="http://schemas.microsoft.com/office/drawing/2014/main" id="{B76A8CBF-2BD9-42A7-9BAF-80232C28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Diskussionsfrågor 2</a:t>
            </a:r>
          </a:p>
        </p:txBody>
      </p:sp>
      <p:pic>
        <p:nvPicPr>
          <p:cNvPr id="5" name="Bildobjekt 4" descr="Ikon för främjande, ett hjärta med en skolbyggnad i.">
            <a:extLst>
              <a:ext uri="{FF2B5EF4-FFF2-40B4-BE49-F238E27FC236}">
                <a16:creationId xmlns:a16="http://schemas.microsoft.com/office/drawing/2014/main" id="{065835C5-D1FE-4D60-9BB1-2944C12B4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40" y="603166"/>
            <a:ext cx="1800000" cy="1800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C0DD5208-4CBD-4612-BCBA-3755B23BB954}"/>
              </a:ext>
            </a:extLst>
          </p:cNvPr>
          <p:cNvSpPr txBox="1"/>
          <p:nvPr/>
        </p:nvSpPr>
        <p:spPr>
          <a:xfrm>
            <a:off x="1328439" y="2520299"/>
            <a:ext cx="2952000" cy="1630806"/>
          </a:xfrm>
          <a:prstGeom prst="rect">
            <a:avLst/>
          </a:prstGeom>
          <a:noFill/>
        </p:spPr>
        <p:txBody>
          <a:bodyPr wrap="square" lIns="72000" rIns="72000" rtlCol="0" anchor="t">
            <a:noAutofit/>
          </a:bodyPr>
          <a:lstStyle/>
          <a:p>
            <a:r>
              <a:rPr lang="sv-SE" dirty="0">
                <a:solidFill>
                  <a:srgbClr val="3B3838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Hem: </a:t>
            </a:r>
            <a:r>
              <a:rPr lang="sv-SE" dirty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Prata positivt om förskolan och skolan hemma. Klassföräldrar ordnar aktiviteter för barn och familjer.  </a:t>
            </a:r>
          </a:p>
          <a:p>
            <a:endParaRPr lang="sv-SE" dirty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rgbClr val="3B3838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Förskolan/skolan: </a:t>
            </a:r>
            <a:r>
              <a:rPr lang="sv-SE" dirty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Ordna aktiviteter för personal och barn för att skapa goda relationer.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2FBFC79-E675-4C2D-98D7-A884D718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9999" y="5552781"/>
            <a:ext cx="607829" cy="96658"/>
          </a:xfrm>
          <a:prstGeom prst="rect">
            <a:avLst/>
          </a:prstGeom>
          <a:solidFill>
            <a:srgbClr val="CD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Ikon för förebyggande, ett förstoringsglas som granskar en skolbyggnad.">
            <a:extLst>
              <a:ext uri="{FF2B5EF4-FFF2-40B4-BE49-F238E27FC236}">
                <a16:creationId xmlns:a16="http://schemas.microsoft.com/office/drawing/2014/main" id="{16E937F1-AD45-4A4B-94CC-6162BBA79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88" y="603166"/>
            <a:ext cx="1800000" cy="18000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8D99AFD-E46E-4F7A-81B6-B75ED25EA5ED}"/>
              </a:ext>
            </a:extLst>
          </p:cNvPr>
          <p:cNvSpPr txBox="1"/>
          <p:nvPr/>
        </p:nvSpPr>
        <p:spPr>
          <a:xfrm>
            <a:off x="4676888" y="2520299"/>
            <a:ext cx="2952000" cy="1935125"/>
          </a:xfrm>
          <a:prstGeom prst="rect">
            <a:avLst/>
          </a:prstGeom>
          <a:noFill/>
        </p:spPr>
        <p:txBody>
          <a:bodyPr wrap="square" lIns="72000" rIns="72000" rtlCol="0" anchor="t">
            <a:noAutofit/>
          </a:bodyPr>
          <a:lstStyle/>
          <a:p>
            <a:r>
              <a:rPr lang="sv-SE" dirty="0">
                <a:solidFill>
                  <a:srgbClr val="3B3838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Hem: </a:t>
            </a:r>
            <a:r>
              <a:rPr lang="sv-SE" dirty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Prata med barnen om hur de upplever dagarna i förskolan eller skolan. Fråga om de känner sig otrygga på någon plats. </a:t>
            </a:r>
          </a:p>
          <a:p>
            <a:endParaRPr lang="sv-SE" dirty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rgbClr val="3B3838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Förskolan/skolan: </a:t>
            </a:r>
            <a:r>
              <a:rPr lang="sv-SE" dirty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Informera hemmet om det aktuella förebyggande arbetet. Vilka insatser som görs och hur det går.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D8869FD-DA74-4B2E-B087-EE7B77069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8381" y="6095665"/>
            <a:ext cx="607829" cy="106324"/>
          </a:xfrm>
          <a:prstGeom prst="rect">
            <a:avLst/>
          </a:prstGeom>
          <a:solidFill>
            <a:srgbClr val="00A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Ikon för åtgärdande, en att göra-lista med en skolbyggnad på.">
            <a:extLst>
              <a:ext uri="{FF2B5EF4-FFF2-40B4-BE49-F238E27FC236}">
                <a16:creationId xmlns:a16="http://schemas.microsoft.com/office/drawing/2014/main" id="{7344B077-D919-493E-9CAB-62869A7CA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35" y="603166"/>
            <a:ext cx="1800000" cy="180000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6820957C-A71E-4CCC-BE2F-7856CE09FA91}"/>
              </a:ext>
            </a:extLst>
          </p:cNvPr>
          <p:cNvSpPr txBox="1"/>
          <p:nvPr/>
        </p:nvSpPr>
        <p:spPr>
          <a:xfrm>
            <a:off x="8145589" y="2520299"/>
            <a:ext cx="2952000" cy="1779662"/>
          </a:xfrm>
          <a:prstGeom prst="rect">
            <a:avLst/>
          </a:prstGeom>
          <a:noFill/>
        </p:spPr>
        <p:txBody>
          <a:bodyPr wrap="square" lIns="36000" rIns="36000" rtlCol="0" anchor="t">
            <a:noAutofit/>
          </a:bodyPr>
          <a:lstStyle/>
          <a:p>
            <a:r>
              <a:rPr lang="sv-SE" dirty="0">
                <a:solidFill>
                  <a:srgbClr val="3B3838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Hem: </a:t>
            </a:r>
            <a:r>
              <a:rPr lang="sv-SE" dirty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Informera förskolan eller skolan när vi ser eller hör att barn blir utsatta eller orättvist behandlade. Både egna och andras barn.</a:t>
            </a:r>
          </a:p>
          <a:p>
            <a:endParaRPr lang="sv-SE" dirty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rgbClr val="3B3838"/>
                </a:solidFill>
                <a:latin typeface="The Sans Black-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Förskolan/skolan: </a:t>
            </a:r>
            <a:r>
              <a:rPr lang="sv-SE" dirty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Göra planer och dokument tillgängliga på hemsidan.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48F9954-A9A3-4322-A060-0E766E452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6533" y="5554203"/>
            <a:ext cx="607829" cy="106324"/>
          </a:xfrm>
          <a:prstGeom prst="rect">
            <a:avLst/>
          </a:prstGeom>
          <a:solidFill>
            <a:srgbClr val="F7A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8700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8B5486-C3FA-4667-A69C-D33163F1E71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396218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D6E89ABDA5548A70BE00DCC6237C5" ma:contentTypeVersion="5" ma:contentTypeDescription="Create a new document." ma:contentTypeScope="" ma:versionID="6e0aa1af281dcb771c263dac823fec7f">
  <xsd:schema xmlns:xsd="http://www.w3.org/2001/XMLSchema" xmlns:xs="http://www.w3.org/2001/XMLSchema" xmlns:p="http://schemas.microsoft.com/office/2006/metadata/properties" xmlns:ns3="3fcf6227-f7f8-4c07-9b20-0c0c634ac923" xmlns:ns4="5053d715-5edb-4f27-bbfb-a5f90d2912dd" targetNamespace="http://schemas.microsoft.com/office/2006/metadata/properties" ma:root="true" ma:fieldsID="0e73f7b7ea8f19d6be48bff41873b9f0" ns3:_="" ns4:_="">
    <xsd:import namespace="3fcf6227-f7f8-4c07-9b20-0c0c634ac923"/>
    <xsd:import namespace="5053d715-5edb-4f27-bbfb-a5f90d2912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6227-f7f8-4c07-9b20-0c0c634ac9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3d715-5edb-4f27-bbfb-a5f90d291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6268A7-E4E0-44E4-84A5-388A7524F9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8B6C7-9F43-46DA-B1F8-298C6D125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f6227-f7f8-4c07-9b20-0c0c634ac923"/>
    <ds:schemaRef ds:uri="5053d715-5edb-4f27-bbfb-a5f90d291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C15B8-1038-4502-B112-746522CC0319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5053d715-5edb-4f27-bbfb-a5f90d2912dd"/>
    <ds:schemaRef ds:uri="http://schemas.microsoft.com/office/2006/documentManagement/types"/>
    <ds:schemaRef ds:uri="http://schemas.microsoft.com/office/infopath/2007/PartnerControls"/>
    <ds:schemaRef ds:uri="3fcf6227-f7f8-4c07-9b20-0c0c634ac9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9066</TotalTime>
  <Words>794</Words>
  <Application>Microsoft Office PowerPoint</Application>
  <PresentationFormat>Bredbild</PresentationFormat>
  <Paragraphs>113</Paragraphs>
  <Slides>9</Slides>
  <Notes>7</Notes>
  <HiddenSlides>0</HiddenSlides>
  <MMClips>1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The Sans Black-</vt:lpstr>
      <vt:lpstr>Calibri</vt:lpstr>
      <vt:lpstr>The Sans Black</vt:lpstr>
      <vt:lpstr>Calibri Light</vt:lpstr>
      <vt:lpstr>Open Sans</vt:lpstr>
      <vt:lpstr>Open Sans Extrabold</vt:lpstr>
      <vt:lpstr>Arial</vt:lpstr>
      <vt:lpstr>Office-tema</vt:lpstr>
      <vt:lpstr>Inledning</vt:lpstr>
      <vt:lpstr>Likarätt -för vårdnadshavare</vt:lpstr>
      <vt:lpstr>Barns vardag</vt:lpstr>
      <vt:lpstr>Dikt</vt:lpstr>
      <vt:lpstr>Dikt</vt:lpstr>
      <vt:lpstr>Övning</vt:lpstr>
      <vt:lpstr>Dikt</vt:lpstr>
      <vt:lpstr>Diskussionsfrågor 2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Likarätt - Vårdnadshavare</dc:title>
  <dc:creator>BOiU</dc:creator>
  <cp:lastModifiedBy>Josefin Högberg</cp:lastModifiedBy>
  <cp:revision>270</cp:revision>
  <dcterms:created xsi:type="dcterms:W3CDTF">2019-03-26T13:23:43Z</dcterms:created>
  <dcterms:modified xsi:type="dcterms:W3CDTF">2020-02-13T14:21:36Z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0x010100B2ED6E89ABDA5548A70BE00DCC6237C5</vt:lpwstr>
  </property>
</Properties>
</file>