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83" r:id="rId5"/>
    <p:sldId id="305" r:id="rId6"/>
    <p:sldId id="307" r:id="rId7"/>
    <p:sldId id="271" r:id="rId8"/>
    <p:sldId id="310" r:id="rId9"/>
    <p:sldId id="301" r:id="rId10"/>
    <p:sldId id="302" r:id="rId11"/>
    <p:sldId id="304" r:id="rId12"/>
    <p:sldId id="303" r:id="rId13"/>
    <p:sldId id="290" r:id="rId14"/>
    <p:sldId id="309" r:id="rId15"/>
    <p:sldId id="295"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
      <p:font typeface="The Sans Black-" charset="0"/>
      <p:regular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90"/>
    <a:srgbClr val="00A1A5"/>
    <a:srgbClr val="131313"/>
    <a:srgbClr val="F7AC0C"/>
    <a:srgbClr val="FF502F"/>
    <a:srgbClr val="FF5D3E"/>
    <a:srgbClr val="F66600"/>
    <a:srgbClr val="C28500"/>
    <a:srgbClr val="6861FF"/>
    <a:srgbClr val="46B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FCA13-BE87-4F62-8ADD-E1C6645B1D96}" v="28" dt="2020-04-03T14:18:41.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1680" autoAdjust="0"/>
  </p:normalViewPr>
  <p:slideViewPr>
    <p:cSldViewPr snapToGrid="0">
      <p:cViewPr varScale="1">
        <p:scale>
          <a:sx n="80" d="100"/>
          <a:sy n="80" d="100"/>
        </p:scale>
        <p:origin x="1794" y="60"/>
      </p:cViewPr>
      <p:guideLst/>
    </p:cSldViewPr>
  </p:slideViewPr>
  <p:outlineViewPr>
    <p:cViewPr>
      <p:scale>
        <a:sx n="33" d="100"/>
        <a:sy n="33" d="100"/>
      </p:scale>
      <p:origin x="0" y="0"/>
    </p:cViewPr>
  </p:outlin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F67BB-FA56-42EE-9C5C-B6B5D1836B91}" type="datetimeFigureOut">
              <a:rPr lang="sv-SE" smtClean="0"/>
              <a:t>2024-03-19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6ADED-2F05-4BD6-B1F9-6A1BB2AC827C}" type="slidenum">
              <a:rPr lang="sv-SE" smtClean="0"/>
              <a:t>‹#›</a:t>
            </a:fld>
            <a:endParaRPr lang="sv-SE"/>
          </a:p>
        </p:txBody>
      </p:sp>
    </p:spTree>
    <p:extLst>
      <p:ext uri="{BB962C8B-B14F-4D97-AF65-F5344CB8AC3E}">
        <p14:creationId xmlns:p14="http://schemas.microsoft.com/office/powerpoint/2010/main" val="41438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a:t>
            </a:fld>
            <a:endParaRPr lang="sv-SE"/>
          </a:p>
        </p:txBody>
      </p:sp>
    </p:spTree>
    <p:extLst>
      <p:ext uri="{BB962C8B-B14F-4D97-AF65-F5344CB8AC3E}">
        <p14:creationId xmlns:p14="http://schemas.microsoft.com/office/powerpoint/2010/main" val="1915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[[Skriv ut ett antal diskussionsunderlag av dokumentet LIKARÄTT_förebygga_främja_åtgärda.pdf i A3 format eller använd digitalt. Be deltagarna skriva ner tankarna enskilt eller i grupp. Be dem lämna in. </a:t>
            </a:r>
            <a:r>
              <a:rPr lang="sv-SE" sz="1200" b="1" dirty="0">
                <a:solidFill>
                  <a:schemeClr val="bg1"/>
                </a:solidFill>
                <a:latin typeface="The Sans Black-" pitchFamily="50" charset="0"/>
              </a:rPr>
              <a:t>Ansvarig person samlar sedan in underlagen så att de kan användas i ert vidare likarättsarbete.</a:t>
            </a:r>
            <a:r>
              <a:rPr lang="sv-SE" sz="1200" b="1"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fld id="{CCB6ADED-2F05-4BD6-B1F9-6A1BB2AC827C}" type="slidenum">
              <a:rPr lang="sv-SE" smtClean="0"/>
              <a:t>11</a:t>
            </a:fld>
            <a:endParaRPr lang="sv-SE"/>
          </a:p>
        </p:txBody>
      </p:sp>
    </p:spTree>
    <p:extLst>
      <p:ext uri="{BB962C8B-B14F-4D97-AF65-F5344CB8AC3E}">
        <p14:creationId xmlns:p14="http://schemas.microsoft.com/office/powerpoint/2010/main" val="21383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[Läs texten högt eller låt deltagarna läsa texten tyst. Berätta att det kommer en övning och diskussionsfrågor som kan vara till stöd för hur just ni kan gå vidare i ert likarättsarbete.]</a:t>
            </a:r>
          </a:p>
        </p:txBody>
      </p:sp>
      <p:sp>
        <p:nvSpPr>
          <p:cNvPr id="4" name="Platshållare för bildnummer 3"/>
          <p:cNvSpPr>
            <a:spLocks noGrp="1"/>
          </p:cNvSpPr>
          <p:nvPr>
            <p:ph type="sldNum" sz="quarter" idx="5"/>
          </p:nvPr>
        </p:nvSpPr>
        <p:spPr/>
        <p:txBody>
          <a:bodyPr/>
          <a:lstStyle/>
          <a:p>
            <a:fld id="{CCB6ADED-2F05-4BD6-B1F9-6A1BB2AC827C}" type="slidenum">
              <a:rPr lang="sv-SE" smtClean="0"/>
              <a:t>3</a:t>
            </a:fld>
            <a:endParaRPr lang="sv-SE"/>
          </a:p>
        </p:txBody>
      </p:sp>
    </p:spTree>
    <p:extLst>
      <p:ext uri="{BB962C8B-B14F-4D97-AF65-F5344CB8AC3E}">
        <p14:creationId xmlns:p14="http://schemas.microsoft.com/office/powerpoint/2010/main" val="355332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[Spela filmen för deltagarna.]</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4</a:t>
            </a:fld>
            <a:endParaRPr lang="sv-SE"/>
          </a:p>
        </p:txBody>
      </p:sp>
    </p:spTree>
    <p:extLst>
      <p:ext uri="{BB962C8B-B14F-4D97-AF65-F5344CB8AC3E}">
        <p14:creationId xmlns:p14="http://schemas.microsoft.com/office/powerpoint/2010/main" val="237061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[Läs texten högt eller låt deltagarna läsa texten tyst.]</a:t>
            </a:r>
          </a:p>
        </p:txBody>
      </p:sp>
      <p:sp>
        <p:nvSpPr>
          <p:cNvPr id="4" name="Platshållare för bildnummer 3"/>
          <p:cNvSpPr>
            <a:spLocks noGrp="1"/>
          </p:cNvSpPr>
          <p:nvPr>
            <p:ph type="sldNum" sz="quarter" idx="5"/>
          </p:nvPr>
        </p:nvSpPr>
        <p:spPr/>
        <p:txBody>
          <a:bodyPr/>
          <a:lstStyle/>
          <a:p>
            <a:fld id="{CCB6ADED-2F05-4BD6-B1F9-6A1BB2AC827C}" type="slidenum">
              <a:rPr lang="sv-SE" smtClean="0"/>
              <a:t>5</a:t>
            </a:fld>
            <a:endParaRPr lang="sv-SE"/>
          </a:p>
        </p:txBody>
      </p:sp>
    </p:spTree>
    <p:extLst>
      <p:ext uri="{BB962C8B-B14F-4D97-AF65-F5344CB8AC3E}">
        <p14:creationId xmlns:p14="http://schemas.microsoft.com/office/powerpoint/2010/main" val="51549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[Förklara för personalgruppen att det här är en diskussionsövning. Läs texten högt eller låt deltagarna läsa texten tyst. Be deltagarna diskutera tillsammans, observera att det inte finns några rätt eller fel.]</a:t>
            </a:r>
          </a:p>
        </p:txBody>
      </p:sp>
      <p:sp>
        <p:nvSpPr>
          <p:cNvPr id="4" name="Platshållare för bildnummer 3"/>
          <p:cNvSpPr>
            <a:spLocks noGrp="1"/>
          </p:cNvSpPr>
          <p:nvPr>
            <p:ph type="sldNum" sz="quarter" idx="5"/>
          </p:nvPr>
        </p:nvSpPr>
        <p:spPr/>
        <p:txBody>
          <a:bodyPr/>
          <a:lstStyle/>
          <a:p>
            <a:fld id="{CCB6ADED-2F05-4BD6-B1F9-6A1BB2AC827C}" type="slidenum">
              <a:rPr lang="sv-SE" smtClean="0"/>
              <a:t>6</a:t>
            </a:fld>
            <a:endParaRPr lang="sv-SE"/>
          </a:p>
        </p:txBody>
      </p:sp>
    </p:spTree>
    <p:extLst>
      <p:ext uri="{BB962C8B-B14F-4D97-AF65-F5344CB8AC3E}">
        <p14:creationId xmlns:p14="http://schemas.microsoft.com/office/powerpoint/2010/main" val="58106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The Sans Black-" pitchFamily="50" charset="0"/>
              </a:rPr>
              <a:t>[Be deltagarna diskutera vidare i par eller i grupp.]</a:t>
            </a:r>
          </a:p>
        </p:txBody>
      </p:sp>
      <p:sp>
        <p:nvSpPr>
          <p:cNvPr id="4" name="Platshållare för bildnummer 3"/>
          <p:cNvSpPr>
            <a:spLocks noGrp="1"/>
          </p:cNvSpPr>
          <p:nvPr>
            <p:ph type="sldNum" sz="quarter" idx="5"/>
          </p:nvPr>
        </p:nvSpPr>
        <p:spPr/>
        <p:txBody>
          <a:bodyPr/>
          <a:lstStyle/>
          <a:p>
            <a:fld id="{CCB6ADED-2F05-4BD6-B1F9-6A1BB2AC827C}" type="slidenum">
              <a:rPr lang="sv-SE" smtClean="0"/>
              <a:t>7</a:t>
            </a:fld>
            <a:endParaRPr lang="sv-SE"/>
          </a:p>
        </p:txBody>
      </p:sp>
    </p:spTree>
    <p:extLst>
      <p:ext uri="{BB962C8B-B14F-4D97-AF65-F5344CB8AC3E}">
        <p14:creationId xmlns:p14="http://schemas.microsoft.com/office/powerpoint/2010/main" val="415052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[Läs texten högt eller låt deltagarna läsa texten tyst.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Upplägget med Nicki är ett exempel på hur vi kan diskutera olika situationer. Fyll eventuellt på med egna påhittade eller verkliga fall för mer diskussion, nu eller vid annat tillfälle.]</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8</a:t>
            </a:fld>
            <a:endParaRPr lang="sv-SE"/>
          </a:p>
        </p:txBody>
      </p:sp>
    </p:spTree>
    <p:extLst>
      <p:ext uri="{BB962C8B-B14F-4D97-AF65-F5344CB8AC3E}">
        <p14:creationId xmlns:p14="http://schemas.microsoft.com/office/powerpoint/2010/main" val="111159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[Läs högt för deltagarna.]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Det här är temat för övningen och diskussionsfrågorna till stöd för hur vi kan gå vidare i likarättsarbetet.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Vad gör ni på er förskola eller skola som är bra när det handlar om främjande, förebyggande och åtgärdande arbete?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Vad skulle ni behöva utveckla och bli bättre på? </a:t>
            </a:r>
          </a:p>
          <a:p>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CCB6ADED-2F05-4BD6-B1F9-6A1BB2AC827C}" type="slidenum">
              <a:rPr lang="sv-SE" smtClean="0"/>
              <a:t>9</a:t>
            </a:fld>
            <a:endParaRPr lang="sv-SE"/>
          </a:p>
        </p:txBody>
      </p:sp>
    </p:spTree>
    <p:extLst>
      <p:ext uri="{BB962C8B-B14F-4D97-AF65-F5344CB8AC3E}">
        <p14:creationId xmlns:p14="http://schemas.microsoft.com/office/powerpoint/2010/main" val="79564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[Läs högt för deltagarna.]</a:t>
            </a:r>
          </a:p>
          <a:p>
            <a:endParaRPr lang="sv-SE" sz="120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Efter att ha gått denna korta utbildning, hur kan vi arbeta vidare med likarättsarbetet hos oss? Här kommer några frågor vi kan diskutera.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Vad kan du göra?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Vad kan ni som personal göra tillsammans?</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Vad kan ni göra för att barnen eller eleverna ska bli mer delaktiga?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[klick] </a:t>
            </a:r>
            <a:r>
              <a:rPr lang="sv-SE" sz="1200" kern="1200" dirty="0">
                <a:solidFill>
                  <a:schemeClr val="tx1"/>
                </a:solidFill>
                <a:effectLst/>
                <a:latin typeface="+mn-lt"/>
                <a:ea typeface="+mn-ea"/>
                <a:cs typeface="+mn-cs"/>
              </a:rPr>
              <a:t>Hur kan ni samverka bättre med vårdnadshavare? </a:t>
            </a:r>
          </a:p>
          <a:p>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[Diskussion i par eller grupp.]</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10</a:t>
            </a:fld>
            <a:endParaRPr lang="sv-SE"/>
          </a:p>
        </p:txBody>
      </p:sp>
    </p:spTree>
    <p:extLst>
      <p:ext uri="{BB962C8B-B14F-4D97-AF65-F5344CB8AC3E}">
        <p14:creationId xmlns:p14="http://schemas.microsoft.com/office/powerpoint/2010/main" val="157433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175339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2693E-09BA-432C-82DB-BBB754E2C254}"/>
              </a:ext>
            </a:extLst>
          </p:cNvPr>
          <p:cNvSpPr>
            <a:spLocks noGrp="1"/>
          </p:cNvSpPr>
          <p:nvPr>
            <p:ph type="ctrTitle"/>
          </p:nvPr>
        </p:nvSpPr>
        <p:spPr>
          <a:xfrm>
            <a:off x="846160" y="16894"/>
            <a:ext cx="11345839" cy="6841106"/>
          </a:xfrm>
          <a:prstGeom prst="rect">
            <a:avLst/>
          </a:prstGeom>
        </p:spPr>
        <p:txBody>
          <a:bodyPr anchor="ctr"/>
          <a:lstStyle>
            <a:lvl1pPr algn="l">
              <a:defRPr sz="8000">
                <a:solidFill>
                  <a:srgbClr val="00A1A5"/>
                </a:solidFill>
                <a:latin typeface="The Sans Black-" pitchFamily="50" charset="0"/>
              </a:defRPr>
            </a:lvl1pPr>
          </a:lstStyle>
          <a:p>
            <a:r>
              <a:rPr lang="sv-SE" dirty="0"/>
              <a:t>Klicka här för att ändra mall för rubrikformat</a:t>
            </a:r>
          </a:p>
        </p:txBody>
      </p:sp>
    </p:spTree>
    <p:extLst>
      <p:ext uri="{BB962C8B-B14F-4D97-AF65-F5344CB8AC3E}">
        <p14:creationId xmlns:p14="http://schemas.microsoft.com/office/powerpoint/2010/main" val="277143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A5668F8-D370-4347-B462-430846B6635B}"/>
              </a:ext>
            </a:extLst>
          </p:cNvPr>
          <p:cNvSpPr/>
          <p:nvPr userDrawn="1"/>
        </p:nvSpPr>
        <p:spPr>
          <a:xfrm>
            <a:off x="0" y="0"/>
            <a:ext cx="12192000" cy="6858000"/>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193E71C-5F7F-4553-804F-B2EC34785A78}"/>
              </a:ext>
            </a:extLst>
          </p:cNvPr>
          <p:cNvSpPr>
            <a:spLocks noGrp="1"/>
          </p:cNvSpPr>
          <p:nvPr>
            <p:ph type="title"/>
          </p:nvPr>
        </p:nvSpPr>
        <p:spPr>
          <a:xfrm>
            <a:off x="0" y="0"/>
            <a:ext cx="12192000" cy="6858000"/>
          </a:xfrm>
          <a:prstGeom prst="rect">
            <a:avLst/>
          </a:prstGeom>
        </p:spPr>
        <p:txBody>
          <a:bodyPr anchor="ctr"/>
          <a:lstStyle>
            <a:lvl1pPr algn="ctr">
              <a:defRPr sz="6000">
                <a:solidFill>
                  <a:schemeClr val="bg1"/>
                </a:solidFill>
                <a:latin typeface="The Sans Black-" pitchFamily="50" charset="0"/>
              </a:defRPr>
            </a:lvl1pPr>
          </a:lstStyle>
          <a:p>
            <a:r>
              <a:rPr lang="sv-SE" dirty="0"/>
              <a:t>Klicka här för att ändra mall för rubrikformat</a:t>
            </a:r>
          </a:p>
        </p:txBody>
      </p:sp>
    </p:spTree>
    <p:extLst>
      <p:ext uri="{BB962C8B-B14F-4D97-AF65-F5344CB8AC3E}">
        <p14:creationId xmlns:p14="http://schemas.microsoft.com/office/powerpoint/2010/main" val="3204462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1835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likaratt.boiu.s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ikaratt.boiu.s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player.vimeo.com/video/365471634?app_id=122963" TargetMode="External"/><Relationship Id="rId5" Type="http://schemas.openxmlformats.org/officeDocument/2006/relationships/image" Target="../media/image6.jpeg"/><Relationship Id="rId4" Type="http://schemas.openxmlformats.org/officeDocument/2006/relationships/hyperlink" Target="https://vimeo.com/36547163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Inledning</a:t>
            </a:r>
          </a:p>
        </p:txBody>
      </p:sp>
      <p:sp>
        <p:nvSpPr>
          <p:cNvPr id="10" name="textruta 9">
            <a:extLst>
              <a:ext uri="{FF2B5EF4-FFF2-40B4-BE49-F238E27FC236}">
                <a16:creationId xmlns:a16="http://schemas.microsoft.com/office/drawing/2014/main" id="{1FA091AD-41AC-4A49-9803-B23438C86F94}"/>
              </a:ext>
            </a:extLst>
          </p:cNvPr>
          <p:cNvSpPr txBox="1"/>
          <p:nvPr/>
        </p:nvSpPr>
        <p:spPr>
          <a:xfrm>
            <a:off x="0" y="0"/>
            <a:ext cx="12192000" cy="6858000"/>
          </a:xfrm>
          <a:prstGeom prst="rect">
            <a:avLst/>
          </a:prstGeom>
          <a:noFill/>
        </p:spPr>
        <p:txBody>
          <a:bodyPr wrap="square" lIns="1440000" rIns="1440000" rtlCol="0" anchor="ctr">
            <a:noAutofit/>
          </a:bodyPr>
          <a:lstStyle/>
          <a:p>
            <a:pPr algn="ctr"/>
            <a:r>
              <a:rPr lang="sv-SE" sz="2000" dirty="0">
                <a:solidFill>
                  <a:srgbClr val="CD2D90"/>
                </a:solidFill>
                <a:latin typeface="The Sans Black-" pitchFamily="50" charset="0"/>
              </a:rPr>
              <a:t>Hej lärare!</a:t>
            </a:r>
          </a:p>
          <a:p>
            <a:pPr algn="ctr"/>
            <a:r>
              <a:rPr lang="sv-SE" sz="2000" dirty="0">
                <a:solidFill>
                  <a:srgbClr val="3B3838"/>
                </a:solidFill>
                <a:latin typeface="The Sans Black-" pitchFamily="50" charset="0"/>
              </a:rPr>
              <a:t>Om du har laddat ner presentationen så behöver du antagligen klicka i två rutor för att få den att fungera.</a:t>
            </a:r>
          </a:p>
          <a:p>
            <a:pPr algn="ctr"/>
            <a:r>
              <a:rPr lang="sv-SE" sz="2000" dirty="0">
                <a:solidFill>
                  <a:srgbClr val="3B3838"/>
                </a:solidFill>
                <a:latin typeface="The Sans Black-" pitchFamily="50" charset="0"/>
              </a:rPr>
              <a:t>De visas (en i taget) här ovanför och ser ut så här:</a:t>
            </a:r>
          </a:p>
          <a:p>
            <a:pPr algn="ctr"/>
            <a:endParaRPr lang="sv-SE" sz="2000" dirty="0">
              <a:solidFill>
                <a:srgbClr val="3B3838"/>
              </a:solidFill>
              <a:latin typeface="The Sans Black-" pitchFamily="50" charset="0"/>
            </a:endParaRPr>
          </a:p>
          <a:p>
            <a:pPr algn="ctr"/>
            <a:r>
              <a:rPr lang="sv-SE" sz="2000" dirty="0">
                <a:solidFill>
                  <a:srgbClr val="3B3838"/>
                </a:solidFill>
                <a:latin typeface="The Sans Black-" pitchFamily="50" charset="0"/>
              </a:rPr>
              <a:t>För att visa presentationen i helskärm, slå på den som bildspel. </a:t>
            </a:r>
          </a:p>
          <a:p>
            <a:pPr algn="ctr"/>
            <a:r>
              <a:rPr lang="sv-SE" sz="2000" dirty="0">
                <a:solidFill>
                  <a:srgbClr val="3B3838"/>
                </a:solidFill>
                <a:latin typeface="The Sans Black-" pitchFamily="50" charset="0"/>
              </a:rPr>
              <a:t>Det gör du genom att klicka på knappen som ser ut så här </a:t>
            </a:r>
            <a:br>
              <a:rPr lang="sv-SE" sz="2000" dirty="0">
                <a:solidFill>
                  <a:srgbClr val="3B3838"/>
                </a:solidFill>
                <a:latin typeface="The Sans Black-" pitchFamily="50" charset="0"/>
              </a:rPr>
            </a:br>
            <a:br>
              <a:rPr lang="sv-SE" sz="2000" dirty="0">
                <a:solidFill>
                  <a:srgbClr val="3B3838"/>
                </a:solidFill>
                <a:latin typeface="The Sans Black-" pitchFamily="50" charset="0"/>
              </a:rPr>
            </a:br>
            <a:br>
              <a:rPr lang="sv-SE" sz="2000" dirty="0">
                <a:solidFill>
                  <a:srgbClr val="3B3838"/>
                </a:solidFill>
                <a:latin typeface="The Sans Black-" pitchFamily="50" charset="0"/>
              </a:rPr>
            </a:br>
            <a:r>
              <a:rPr lang="sv-SE" sz="2000" dirty="0">
                <a:solidFill>
                  <a:srgbClr val="3B3838"/>
                </a:solidFill>
                <a:latin typeface="The Sans Black-" pitchFamily="50" charset="0"/>
              </a:rPr>
              <a:t>till höger nere i listen.</a:t>
            </a:r>
          </a:p>
        </p:txBody>
      </p:sp>
      <p:pic>
        <p:nvPicPr>
          <p:cNvPr id="4" name="Bildobjekt 3" descr="Ikon för att starta bildspel i Powerpoint.">
            <a:extLst>
              <a:ext uri="{FF2B5EF4-FFF2-40B4-BE49-F238E27FC236}">
                <a16:creationId xmlns:a16="http://schemas.microsoft.com/office/drawing/2014/main" id="{DEA8ED27-9516-465D-8A10-B8E85A24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761" y="4054765"/>
            <a:ext cx="751416" cy="653259"/>
          </a:xfrm>
          <a:prstGeom prst="rect">
            <a:avLst/>
          </a:prstGeom>
        </p:spPr>
      </p:pic>
      <p:pic>
        <p:nvPicPr>
          <p:cNvPr id="12" name="Bildobjekt 11">
            <a:extLst>
              <a:ext uri="{FF2B5EF4-FFF2-40B4-BE49-F238E27FC236}">
                <a16:creationId xmlns:a16="http://schemas.microsoft.com/office/drawing/2014/main" id="{E17DD06C-FA47-4503-B78F-0CB86789B7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9053">
            <a:off x="7642968" y="4475337"/>
            <a:ext cx="1894748" cy="2320817"/>
          </a:xfrm>
          <a:prstGeom prst="rect">
            <a:avLst/>
          </a:prstGeom>
        </p:spPr>
      </p:pic>
      <p:pic>
        <p:nvPicPr>
          <p:cNvPr id="5" name="Bildobjekt 4">
            <a:extLst>
              <a:ext uri="{FF2B5EF4-FFF2-40B4-BE49-F238E27FC236}">
                <a16:creationId xmlns:a16="http://schemas.microsoft.com/office/drawing/2014/main" id="{753CDD27-B2D1-4753-A620-7C1185E67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548" y="3108869"/>
            <a:ext cx="1524213" cy="304843"/>
          </a:xfrm>
          <a:prstGeom prst="rect">
            <a:avLst/>
          </a:prstGeom>
        </p:spPr>
      </p:pic>
      <p:pic>
        <p:nvPicPr>
          <p:cNvPr id="7" name="Bildobjekt 6">
            <a:extLst>
              <a:ext uri="{FF2B5EF4-FFF2-40B4-BE49-F238E27FC236}">
                <a16:creationId xmlns:a16="http://schemas.microsoft.com/office/drawing/2014/main" id="{F61BAEE7-6351-43FB-B3CE-444613F53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915" y="3159340"/>
            <a:ext cx="1428949" cy="238158"/>
          </a:xfrm>
          <a:prstGeom prst="rect">
            <a:avLst/>
          </a:prstGeom>
        </p:spPr>
      </p:pic>
    </p:spTree>
    <p:extLst>
      <p:ext uri="{BB962C8B-B14F-4D97-AF65-F5344CB8AC3E}">
        <p14:creationId xmlns:p14="http://schemas.microsoft.com/office/powerpoint/2010/main" val="174596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Diskussionsfrågor 1</a:t>
            </a:r>
          </a:p>
        </p:txBody>
      </p:sp>
      <p:sp>
        <p:nvSpPr>
          <p:cNvPr id="5" name="Ellips 4">
            <a:extLst>
              <a:ext uri="{FF2B5EF4-FFF2-40B4-BE49-F238E27FC236}">
                <a16:creationId xmlns:a16="http://schemas.microsoft.com/office/drawing/2014/main" id="{86BE8DC7-656C-4552-ABDD-C0BA187A764A}"/>
              </a:ext>
              <a:ext uri="{C183D7F6-B498-43B3-948B-1728B52AA6E4}">
                <adec:decorative xmlns:adec="http://schemas.microsoft.com/office/drawing/2017/decorative" val="1"/>
              </a:ext>
            </a:extLst>
          </p:cNvPr>
          <p:cNvSpPr/>
          <p:nvPr/>
        </p:nvSpPr>
        <p:spPr>
          <a:xfrm>
            <a:off x="919047" y="919993"/>
            <a:ext cx="1680560" cy="1680560"/>
          </a:xfrm>
          <a:prstGeom prst="ellipse">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Frågor att ha med i tankarna</a:t>
            </a:r>
            <a:endParaRPr lang="sv-SE" dirty="0"/>
          </a:p>
        </p:txBody>
      </p:sp>
      <p:sp>
        <p:nvSpPr>
          <p:cNvPr id="3" name="Pratbubbla: oval 2">
            <a:extLst>
              <a:ext uri="{FF2B5EF4-FFF2-40B4-BE49-F238E27FC236}">
                <a16:creationId xmlns:a16="http://schemas.microsoft.com/office/drawing/2014/main" id="{A10AB0FB-F343-4DC8-A959-E99BADE02916}"/>
              </a:ext>
              <a:ext uri="{C183D7F6-B498-43B3-948B-1728B52AA6E4}">
                <adec:decorative xmlns:adec="http://schemas.microsoft.com/office/drawing/2017/decorative" val="1"/>
              </a:ext>
            </a:extLst>
          </p:cNvPr>
          <p:cNvSpPr/>
          <p:nvPr/>
        </p:nvSpPr>
        <p:spPr>
          <a:xfrm>
            <a:off x="4169054" y="665075"/>
            <a:ext cx="2286483" cy="2286483"/>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atin typeface="The Sans Black-" pitchFamily="50" charset="0"/>
              </a:rPr>
              <a:t>Vad kan du göra?</a:t>
            </a:r>
          </a:p>
        </p:txBody>
      </p:sp>
      <p:sp>
        <p:nvSpPr>
          <p:cNvPr id="7" name="Pratbubbla: oval 6">
            <a:extLst>
              <a:ext uri="{FF2B5EF4-FFF2-40B4-BE49-F238E27FC236}">
                <a16:creationId xmlns:a16="http://schemas.microsoft.com/office/drawing/2014/main" id="{E9B3DEE8-18A7-4E6B-AB1C-26A743E550AD}"/>
              </a:ext>
              <a:ext uri="{C183D7F6-B498-43B3-948B-1728B52AA6E4}">
                <adec:decorative xmlns:adec="http://schemas.microsoft.com/office/drawing/2017/decorative" val="1"/>
              </a:ext>
            </a:extLst>
          </p:cNvPr>
          <p:cNvSpPr/>
          <p:nvPr/>
        </p:nvSpPr>
        <p:spPr>
          <a:xfrm>
            <a:off x="1140580" y="2689565"/>
            <a:ext cx="3240000" cy="3240000"/>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72000" tIns="288000" rIns="72000" rtlCol="0" anchor="ctr"/>
          <a:lstStyle/>
          <a:p>
            <a:pPr algn="ctr"/>
            <a:r>
              <a:rPr lang="sv-SE" sz="2400" dirty="0">
                <a:latin typeface="The Sans Black-" pitchFamily="50" charset="0"/>
              </a:rPr>
              <a:t>Vad kan vi som personal göra tillsammans?</a:t>
            </a:r>
          </a:p>
        </p:txBody>
      </p:sp>
      <p:sp>
        <p:nvSpPr>
          <p:cNvPr id="4" name="Pratbubbla: oval 3">
            <a:extLst>
              <a:ext uri="{FF2B5EF4-FFF2-40B4-BE49-F238E27FC236}">
                <a16:creationId xmlns:a16="http://schemas.microsoft.com/office/drawing/2014/main" id="{B3C93B9B-9F03-4CCB-A022-D39701818B18}"/>
              </a:ext>
              <a:ext uri="{C183D7F6-B498-43B3-948B-1728B52AA6E4}">
                <adec:decorative xmlns:adec="http://schemas.microsoft.com/office/drawing/2017/decorative" val="1"/>
              </a:ext>
            </a:extLst>
          </p:cNvPr>
          <p:cNvSpPr/>
          <p:nvPr/>
        </p:nvSpPr>
        <p:spPr>
          <a:xfrm rot="16200000">
            <a:off x="7648012" y="665075"/>
            <a:ext cx="3960000" cy="3960000"/>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216000" rIns="252000" bIns="216000" rtlCol="0" anchor="ctr"/>
          <a:lstStyle/>
          <a:p>
            <a:pPr algn="ctr"/>
            <a:r>
              <a:rPr lang="sv-SE" sz="2400" dirty="0">
                <a:latin typeface="The Sans Black-" pitchFamily="50" charset="0"/>
              </a:rPr>
              <a:t>Vad kan vi göra för att barnen eller eleverna ska bli mer delaktiga?</a:t>
            </a:r>
          </a:p>
        </p:txBody>
      </p:sp>
      <p:sp>
        <p:nvSpPr>
          <p:cNvPr id="6" name="Pratbubbla: oval 5">
            <a:extLst>
              <a:ext uri="{FF2B5EF4-FFF2-40B4-BE49-F238E27FC236}">
                <a16:creationId xmlns:a16="http://schemas.microsoft.com/office/drawing/2014/main" id="{EA3A329F-0E36-4B5E-8F22-453F105F525B}"/>
              </a:ext>
              <a:ext uri="{C183D7F6-B498-43B3-948B-1728B52AA6E4}">
                <adec:decorative xmlns:adec="http://schemas.microsoft.com/office/drawing/2017/decorative" val="1"/>
              </a:ext>
            </a:extLst>
          </p:cNvPr>
          <p:cNvSpPr/>
          <p:nvPr/>
        </p:nvSpPr>
        <p:spPr>
          <a:xfrm rot="16200000">
            <a:off x="4689762" y="3150849"/>
            <a:ext cx="3240001" cy="3240001"/>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216000" rIns="252000" bIns="216000" rtlCol="0" anchor="ctr"/>
          <a:lstStyle/>
          <a:p>
            <a:pPr algn="ctr"/>
            <a:r>
              <a:rPr lang="sv-SE" sz="2400" dirty="0">
                <a:latin typeface="The Sans Black-" pitchFamily="50" charset="0"/>
              </a:rPr>
              <a:t>Hur kan vi samverka bättre med vårdnads-havare? </a:t>
            </a:r>
          </a:p>
        </p:txBody>
      </p:sp>
    </p:spTree>
    <p:extLst>
      <p:ext uri="{BB962C8B-B14F-4D97-AF65-F5344CB8AC3E}">
        <p14:creationId xmlns:p14="http://schemas.microsoft.com/office/powerpoint/2010/main" val="36519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 del 1</a:t>
            </a:r>
          </a:p>
        </p:txBody>
      </p:sp>
      <p:sp>
        <p:nvSpPr>
          <p:cNvPr id="11" name="Rektangel 10">
            <a:extLst>
              <a:ext uri="{FF2B5EF4-FFF2-40B4-BE49-F238E27FC236}">
                <a16:creationId xmlns:a16="http://schemas.microsoft.com/office/drawing/2014/main" id="{5BD42AA8-894D-4260-BC64-0B17C106219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704477" y="0"/>
            <a:ext cx="5477373" cy="6858000"/>
          </a:xfrm>
          <a:prstGeom prst="rect">
            <a:avLst/>
          </a:prstGeom>
          <a:noFill/>
        </p:spPr>
        <p:txBody>
          <a:bodyPr wrap="square" lIns="0" rIns="0" rtlCol="0" anchor="ctr">
            <a:noAutofit/>
          </a:bodyPr>
          <a:lstStyle/>
          <a:p>
            <a:endParaRPr lang="sv-SE" sz="2200" dirty="0">
              <a:solidFill>
                <a:schemeClr val="bg1"/>
              </a:solidFill>
              <a:latin typeface="The Sans Black-" charset="0"/>
            </a:endParaRPr>
          </a:p>
          <a:p>
            <a:r>
              <a:rPr lang="sv-SE" sz="2200" dirty="0">
                <a:solidFill>
                  <a:schemeClr val="bg1"/>
                </a:solidFill>
                <a:latin typeface="The Sans Black-" pitchFamily="50" charset="0"/>
              </a:rPr>
              <a:t>Gruppövning: </a:t>
            </a:r>
          </a:p>
          <a:p>
            <a:endParaRPr lang="sv-SE" sz="2200" dirty="0">
              <a:solidFill>
                <a:schemeClr val="bg1"/>
              </a:solidFill>
              <a:latin typeface="The Sans Black-" charset="0"/>
            </a:endParaRPr>
          </a:p>
          <a:p>
            <a:r>
              <a:rPr lang="sv-SE" sz="2200" dirty="0">
                <a:solidFill>
                  <a:schemeClr val="bg1"/>
                </a:solidFill>
                <a:latin typeface="The Sans Black-" charset="0"/>
              </a:rPr>
              <a:t>Skriv ner era tankar och åsikter om hur vi kan arbeta. Ta fram underlaget som finns på </a:t>
            </a:r>
            <a:r>
              <a:rPr lang="sv-SE" sz="2200" dirty="0">
                <a:solidFill>
                  <a:srgbClr val="FFC000"/>
                </a:solidFill>
                <a:latin typeface="The Sans Black-" charset="0"/>
                <a:hlinkClick r:id="rId3">
                  <a:extLst>
                    <a:ext uri="{A12FA001-AC4F-418D-AE19-62706E023703}">
                      <ahyp:hlinkClr xmlns:ahyp="http://schemas.microsoft.com/office/drawing/2018/hyperlinkcolor" val="tx"/>
                    </a:ext>
                  </a:extLst>
                </a:hlinkClick>
              </a:rPr>
              <a:t>www.likaratt.boiu.se</a:t>
            </a:r>
            <a:endParaRPr lang="sv-SE" sz="2200" dirty="0">
              <a:solidFill>
                <a:srgbClr val="FFC000"/>
              </a:solidFill>
              <a:latin typeface="The Sans Black-" charset="0"/>
            </a:endParaRP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Använd underlaget digitalt eller på papper.</a:t>
            </a:r>
          </a:p>
          <a:p>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p:txBody>
      </p:sp>
      <p:pic>
        <p:nvPicPr>
          <p:cNvPr id="3" name="Bildobjekt 2">
            <a:extLst>
              <a:ext uri="{FF2B5EF4-FFF2-40B4-BE49-F238E27FC236}">
                <a16:creationId xmlns:a16="http://schemas.microsoft.com/office/drawing/2014/main" id="{80EE6908-08EC-43B9-AE90-974DF5AEB7AC}"/>
              </a:ext>
            </a:extLst>
          </p:cNvPr>
          <p:cNvPicPr>
            <a:picLocks noChangeAspect="1"/>
          </p:cNvPicPr>
          <p:nvPr/>
        </p:nvPicPr>
        <p:blipFill rotWithShape="1">
          <a:blip r:embed="rId4"/>
          <a:srcRect l="28848" t="15615" r="30827" b="9581"/>
          <a:stretch/>
        </p:blipFill>
        <p:spPr>
          <a:xfrm>
            <a:off x="8072484" y="1844000"/>
            <a:ext cx="3228881" cy="3369267"/>
          </a:xfrm>
          <a:prstGeom prst="rect">
            <a:avLst/>
          </a:prstGeom>
        </p:spPr>
      </p:pic>
      <p:sp>
        <p:nvSpPr>
          <p:cNvPr id="8" name="Pil: höger 7">
            <a:extLst>
              <a:ext uri="{FF2B5EF4-FFF2-40B4-BE49-F238E27FC236}">
                <a16:creationId xmlns:a16="http://schemas.microsoft.com/office/drawing/2014/main" id="{834F23BD-CE2A-4751-BF88-9407CAAD0683}"/>
              </a:ext>
            </a:extLst>
          </p:cNvPr>
          <p:cNvSpPr/>
          <p:nvPr/>
        </p:nvSpPr>
        <p:spPr>
          <a:xfrm>
            <a:off x="6692645" y="3454412"/>
            <a:ext cx="978408" cy="2560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41622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8B5486-C3FA-4667-A69C-D33163F1E716}"/>
              </a:ext>
            </a:extLst>
          </p:cNvPr>
          <p:cNvSpPr>
            <a:spLocks noGrp="1"/>
          </p:cNvSpPr>
          <p:nvPr>
            <p:ph type="title"/>
          </p:nvPr>
        </p:nvSpPr>
        <p:spPr>
          <a:prstGeom prst="rect">
            <a:avLst/>
          </a:prstGeom>
        </p:spPr>
        <p:txBody>
          <a:bodyPr/>
          <a:lstStyle/>
          <a:p>
            <a:r>
              <a:rPr lang="sv-SE" dirty="0"/>
              <a:t>Tack!</a:t>
            </a:r>
          </a:p>
        </p:txBody>
      </p:sp>
    </p:spTree>
    <p:extLst>
      <p:ext uri="{BB962C8B-B14F-4D97-AF65-F5344CB8AC3E}">
        <p14:creationId xmlns:p14="http://schemas.microsoft.com/office/powerpoint/2010/main" val="4396218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ordsyta med förstoringsglas, linjal, papper, pennor och gem.">
            <a:extLst>
              <a:ext uri="{FF2B5EF4-FFF2-40B4-BE49-F238E27FC236}">
                <a16:creationId xmlns:a16="http://schemas.microsoft.com/office/drawing/2014/main" id="{03E27FE5-5AED-4270-B4E0-B5D67E13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FFED3BCE-758E-4000-B68F-CD94980D9FBF}"/>
              </a:ext>
            </a:extLst>
          </p:cNvPr>
          <p:cNvSpPr>
            <a:spLocks noGrp="1"/>
          </p:cNvSpPr>
          <p:nvPr>
            <p:ph type="ctrTitle"/>
          </p:nvPr>
        </p:nvSpPr>
        <p:spPr>
          <a:xfrm>
            <a:off x="1" y="16894"/>
            <a:ext cx="12192000" cy="6841106"/>
          </a:xfrm>
        </p:spPr>
        <p:txBody>
          <a:bodyPr/>
          <a:lstStyle/>
          <a:p>
            <a:pPr algn="ctr"/>
            <a:r>
              <a:rPr lang="sv-SE" dirty="0"/>
              <a:t>Likarätt</a:t>
            </a:r>
            <a:br>
              <a:rPr lang="sv-SE" dirty="0"/>
            </a:br>
            <a:r>
              <a:rPr lang="sv-SE" sz="2000" dirty="0"/>
              <a:t>- för personalgrupp</a:t>
            </a:r>
            <a:endParaRPr lang="sv-SE" dirty="0"/>
          </a:p>
        </p:txBody>
      </p:sp>
    </p:spTree>
    <p:extLst>
      <p:ext uri="{BB962C8B-B14F-4D97-AF65-F5344CB8AC3E}">
        <p14:creationId xmlns:p14="http://schemas.microsoft.com/office/powerpoint/2010/main" val="346485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 del 1</a:t>
            </a:r>
          </a:p>
        </p:txBody>
      </p:sp>
      <p:sp>
        <p:nvSpPr>
          <p:cNvPr id="11" name="Rektangel 10">
            <a:extLst>
              <a:ext uri="{FF2B5EF4-FFF2-40B4-BE49-F238E27FC236}">
                <a16:creationId xmlns:a16="http://schemas.microsoft.com/office/drawing/2014/main" id="{5BD42AA8-894D-4260-BC64-0B17C1062195}"/>
              </a:ext>
              <a:ext uri="{C183D7F6-B498-43B3-948B-1728B52AA6E4}">
                <adec:decorative xmlns:adec="http://schemas.microsoft.com/office/drawing/2017/decorative" val="1"/>
              </a:ext>
            </a:extLst>
          </p:cNvPr>
          <p:cNvSpPr/>
          <p:nvPr/>
        </p:nvSpPr>
        <p:spPr>
          <a:xfrm>
            <a:off x="0" y="-154379"/>
            <a:ext cx="12192000" cy="6858000"/>
          </a:xfrm>
          <a:prstGeom prst="rect">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solidFill>
                <a:schemeClr val="bg1"/>
              </a:solidFill>
              <a:latin typeface="The Sans Black-" pitchFamily="50" charset="0"/>
            </a:endParaRPr>
          </a:p>
          <a:p>
            <a:pPr algn="ctr"/>
            <a:endParaRPr lang="sv-SE" dirty="0"/>
          </a:p>
        </p:txBody>
      </p:sp>
      <p:sp>
        <p:nvSpPr>
          <p:cNvPr id="2" name="textruta 1">
            <a:extLst>
              <a:ext uri="{FF2B5EF4-FFF2-40B4-BE49-F238E27FC236}">
                <a16:creationId xmlns:a16="http://schemas.microsoft.com/office/drawing/2014/main" id="{A44D43B4-3650-41C6-80CE-0B110C1D4224}"/>
              </a:ext>
            </a:extLst>
          </p:cNvPr>
          <p:cNvSpPr txBox="1"/>
          <p:nvPr/>
        </p:nvSpPr>
        <p:spPr>
          <a:xfrm>
            <a:off x="1870732" y="721426"/>
            <a:ext cx="5477373" cy="4227616"/>
          </a:xfrm>
          <a:prstGeom prst="rect">
            <a:avLst/>
          </a:prstGeom>
          <a:noFill/>
        </p:spPr>
        <p:txBody>
          <a:bodyPr wrap="square" lIns="0" rIns="0" rtlCol="0" anchor="ctr">
            <a:noAutofit/>
          </a:bodyPr>
          <a:lstStyle/>
          <a:p>
            <a:r>
              <a:rPr lang="sv-SE" sz="2200" dirty="0">
                <a:solidFill>
                  <a:schemeClr val="bg1"/>
                </a:solidFill>
                <a:latin typeface="The Sans Black-" pitchFamily="50" charset="0"/>
              </a:rPr>
              <a:t>Ni har redan genomfört den individuella och grundläggande introduktionen till Likarätt. </a:t>
            </a: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Nu är det dags för den gemensamma delen. </a:t>
            </a:r>
          </a:p>
          <a:p>
            <a:endParaRPr lang="sv-SE" sz="2200" dirty="0">
              <a:solidFill>
                <a:srgbClr val="FFC000"/>
              </a:solidFill>
              <a:latin typeface="The Sans Black-" pitchFamily="50" charset="0"/>
            </a:endParaRPr>
          </a:p>
          <a:p>
            <a:endParaRPr lang="sv-SE" sz="2200" dirty="0">
              <a:solidFill>
                <a:schemeClr val="bg1"/>
              </a:solidFill>
              <a:latin typeface="The Sans Black-" pitchFamily="50" charset="0"/>
            </a:endParaRPr>
          </a:p>
        </p:txBody>
      </p:sp>
      <p:sp>
        <p:nvSpPr>
          <p:cNvPr id="3" name="textruta 2">
            <a:extLst>
              <a:ext uri="{FF2B5EF4-FFF2-40B4-BE49-F238E27FC236}">
                <a16:creationId xmlns:a16="http://schemas.microsoft.com/office/drawing/2014/main" id="{EB08B424-2607-4033-925C-55AF8CF4D127}"/>
              </a:ext>
            </a:extLst>
          </p:cNvPr>
          <p:cNvSpPr txBox="1"/>
          <p:nvPr/>
        </p:nvSpPr>
        <p:spPr>
          <a:xfrm>
            <a:off x="1763854" y="4310742"/>
            <a:ext cx="6620126" cy="861774"/>
          </a:xfrm>
          <a:prstGeom prst="rect">
            <a:avLst/>
          </a:prstGeom>
          <a:noFill/>
        </p:spPr>
        <p:txBody>
          <a:bodyPr wrap="square" rtlCol="0">
            <a:spAutoFit/>
          </a:bodyPr>
          <a:lstStyle/>
          <a:p>
            <a:r>
              <a:rPr lang="sv-SE" sz="1600" dirty="0">
                <a:solidFill>
                  <a:schemeClr val="bg1"/>
                </a:solidFill>
                <a:latin typeface="The Sans Black-" pitchFamily="50" charset="0"/>
              </a:rPr>
              <a:t>Här finns utbildningen om du ännu inte har tagit del av den. </a:t>
            </a:r>
            <a:r>
              <a:rPr lang="sv-SE" sz="1600" dirty="0">
                <a:solidFill>
                  <a:srgbClr val="FFC000"/>
                </a:solidFill>
                <a:latin typeface="The Sans Black-" pitchFamily="50" charset="0"/>
                <a:hlinkClick r:id="rId3">
                  <a:extLst>
                    <a:ext uri="{A12FA001-AC4F-418D-AE19-62706E023703}">
                      <ahyp:hlinkClr xmlns:ahyp="http://schemas.microsoft.com/office/drawing/2018/hyperlinkcolor" val="tx"/>
                    </a:ext>
                  </a:extLst>
                </a:hlinkClick>
              </a:rPr>
              <a:t>www.likaratt.boiu.se</a:t>
            </a:r>
            <a:endParaRPr lang="sv-SE" sz="1600" dirty="0">
              <a:solidFill>
                <a:srgbClr val="FFC000"/>
              </a:solidFill>
              <a:latin typeface="The Sans Black-" pitchFamily="50" charset="0"/>
            </a:endParaRPr>
          </a:p>
          <a:p>
            <a:endParaRPr lang="sv-SE" dirty="0"/>
          </a:p>
        </p:txBody>
      </p:sp>
    </p:spTree>
    <p:extLst>
      <p:ext uri="{BB962C8B-B14F-4D97-AF65-F5344CB8AC3E}">
        <p14:creationId xmlns:p14="http://schemas.microsoft.com/office/powerpoint/2010/main" val="13734006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5DFA6BDB-7DCD-4A10-A900-83A14D845ADE}"/>
              </a:ext>
            </a:extLst>
          </p:cNvPr>
          <p:cNvSpPr>
            <a:spLocks noGrp="1"/>
          </p:cNvSpPr>
          <p:nvPr>
            <p:ph type="title"/>
          </p:nvPr>
        </p:nvSpPr>
        <p:spPr/>
        <p:txBody>
          <a:bodyPr/>
          <a:lstStyle/>
          <a:p>
            <a:r>
              <a:rPr lang="sv-SE" dirty="0"/>
              <a:t>Barns vardag</a:t>
            </a:r>
          </a:p>
        </p:txBody>
      </p:sp>
      <p:sp>
        <p:nvSpPr>
          <p:cNvPr id="8" name="textruta 7">
            <a:extLst>
              <a:ext uri="{FF2B5EF4-FFF2-40B4-BE49-F238E27FC236}">
                <a16:creationId xmlns:a16="http://schemas.microsoft.com/office/drawing/2014/main" id="{3DF85B5B-8F97-48B0-8504-85557A53D666}"/>
              </a:ext>
            </a:extLst>
          </p:cNvPr>
          <p:cNvSpPr txBox="1"/>
          <p:nvPr/>
        </p:nvSpPr>
        <p:spPr>
          <a:xfrm>
            <a:off x="1704478" y="0"/>
            <a:ext cx="3396912" cy="6858000"/>
          </a:xfrm>
          <a:prstGeom prst="rect">
            <a:avLst/>
          </a:prstGeom>
          <a:noFill/>
        </p:spPr>
        <p:txBody>
          <a:bodyPr wrap="square" lIns="0" rIns="0" rtlCol="0" anchor="ctr">
            <a:noAutofit/>
          </a:bodyPr>
          <a:lstStyle/>
          <a:p>
            <a:r>
              <a:rPr lang="sv-SE" sz="2200" dirty="0">
                <a:solidFill>
                  <a:srgbClr val="00A1A5"/>
                </a:solidFill>
                <a:latin typeface="The Sans Black-" pitchFamily="50" charset="0"/>
                <a:hlinkClick r:id="rId4">
                  <a:extLst>
                    <a:ext uri="{A12FA001-AC4F-418D-AE19-62706E023703}">
                      <ahyp:hlinkClr xmlns:ahyp="http://schemas.microsoft.com/office/drawing/2018/hyperlinkcolor" val="tx"/>
                    </a:ext>
                  </a:extLst>
                </a:hlinkClick>
              </a:rPr>
              <a:t>Film: Barns vardag (extern länk, öppnas i webbläsare)</a:t>
            </a:r>
            <a:endParaRPr lang="sv-SE" sz="2200" dirty="0">
              <a:solidFill>
                <a:srgbClr val="00A1A5"/>
              </a:solidFill>
              <a:latin typeface="The Sans Black-" pitchFamily="50" charset="0"/>
            </a:endParaRPr>
          </a:p>
        </p:txBody>
      </p:sp>
      <p:sp>
        <p:nvSpPr>
          <p:cNvPr id="7" name="textruta 6">
            <a:extLst>
              <a:ext uri="{FF2B5EF4-FFF2-40B4-BE49-F238E27FC236}">
                <a16:creationId xmlns:a16="http://schemas.microsoft.com/office/drawing/2014/main" id="{D5FE8503-A1A8-4AC8-B177-47C5121907B6}"/>
              </a:ext>
            </a:extLst>
          </p:cNvPr>
          <p:cNvSpPr txBox="1"/>
          <p:nvPr/>
        </p:nvSpPr>
        <p:spPr>
          <a:xfrm>
            <a:off x="6757260" y="-8503"/>
            <a:ext cx="3968493" cy="6866503"/>
          </a:xfrm>
          <a:prstGeom prst="rect">
            <a:avLst/>
          </a:prstGeom>
          <a:noFill/>
        </p:spPr>
        <p:txBody>
          <a:bodyPr wrap="square" lIns="0" rIns="0" rtlCol="0" anchor="ctr">
            <a:noAutofit/>
          </a:bodyPr>
          <a:lstStyle/>
          <a:p>
            <a:r>
              <a:rPr lang="sv-SE" sz="2200" dirty="0">
                <a:latin typeface="The Sans Black-" pitchFamily="50" charset="0"/>
                <a:ea typeface="Open Sans" panose="020B0606030504020204" pitchFamily="34" charset="0"/>
                <a:cs typeface="Open Sans" panose="020B0606030504020204" pitchFamily="34" charset="0"/>
              </a:rPr>
              <a:t>Textalternativ: Barns vardag</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De allra flesta barn och unga i förskola och skola trivs bra. De har kompisar och en eller flera vuxna som de kan prata med om de vill.</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Men det har inte alla.</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Barn och unga rör sig mellan olika platser i livet. De är hemma, i förskolan eller skolan, hos kompisar och på olika fritidsaktiviteter.</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Även nätet blir med tiden en del av barnens liv.</a:t>
            </a:r>
          </a:p>
          <a:p>
            <a:r>
              <a:rPr lang="sv-SE" sz="1400" dirty="0">
                <a:latin typeface="Open Sans" panose="020B0606030504020204" pitchFamily="34" charset="0"/>
                <a:ea typeface="Open Sans" panose="020B0606030504020204" pitchFamily="34" charset="0"/>
                <a:cs typeface="Open Sans" panose="020B0606030504020204" pitchFamily="34" charset="0"/>
              </a:rPr>
              <a:t>Dessa olika världar går ihop och påverkar varandra.</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Barn och unga har rätt till vuxna i sina liv. De har rätt att få känna sig trygga.</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400" dirty="0">
                <a:latin typeface="Open Sans" panose="020B0606030504020204" pitchFamily="34" charset="0"/>
                <a:ea typeface="Open Sans" panose="020B0606030504020204" pitchFamily="34" charset="0"/>
                <a:cs typeface="Open Sans" panose="020B0606030504020204" pitchFamily="34" charset="0"/>
              </a:rPr>
              <a:t>Du som vuxen är viktig och kan göra skillnad för de barn och unga som du har i din närhet. Du på egen hand, du tillsammans med barnen och du tillsammans med andra vuxna.</a:t>
            </a:r>
          </a:p>
        </p:txBody>
      </p:sp>
      <p:pic>
        <p:nvPicPr>
          <p:cNvPr id="6" name="Onlinemedia 1" title="Barns vardag">
            <a:hlinkClick r:id="" action="ppaction://media"/>
            <a:extLst>
              <a:ext uri="{FF2B5EF4-FFF2-40B4-BE49-F238E27FC236}">
                <a16:creationId xmlns:a16="http://schemas.microsoft.com/office/drawing/2014/main" id="{BB3549B6-0541-4F9C-A711-B01B6C336941}"/>
              </a:ext>
            </a:extLst>
          </p:cNvPr>
          <p:cNvPicPr>
            <a:picLocks noRot="1" noChangeAspect="1"/>
          </p:cNvPicPr>
          <p:nvPr>
            <a:videoFile r:link="rId1"/>
          </p:nvPr>
        </p:nvPicPr>
        <p:blipFill>
          <a:blip r:embed="rId5"/>
          <a:stretch>
            <a:fillRect/>
          </a:stretch>
        </p:blipFill>
        <p:spPr>
          <a:xfrm>
            <a:off x="0" y="23750"/>
            <a:ext cx="12249630" cy="6901200"/>
          </a:xfrm>
          <a:prstGeom prst="rect">
            <a:avLst/>
          </a:prstGeom>
        </p:spPr>
      </p:pic>
    </p:spTree>
    <p:extLst>
      <p:ext uri="{BB962C8B-B14F-4D97-AF65-F5344CB8AC3E}">
        <p14:creationId xmlns:p14="http://schemas.microsoft.com/office/powerpoint/2010/main" val="1512914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 del 1</a:t>
            </a:r>
          </a:p>
        </p:txBody>
      </p:sp>
      <p:sp>
        <p:nvSpPr>
          <p:cNvPr id="11" name="Rektangel 10">
            <a:extLst>
              <a:ext uri="{FF2B5EF4-FFF2-40B4-BE49-F238E27FC236}">
                <a16:creationId xmlns:a16="http://schemas.microsoft.com/office/drawing/2014/main" id="{5BD42AA8-894D-4260-BC64-0B17C106219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A44D43B4-3650-41C6-80CE-0B110C1D4224}"/>
              </a:ext>
            </a:extLst>
          </p:cNvPr>
          <p:cNvSpPr txBox="1"/>
          <p:nvPr/>
        </p:nvSpPr>
        <p:spPr>
          <a:xfrm>
            <a:off x="1704477" y="0"/>
            <a:ext cx="5477373" cy="6858000"/>
          </a:xfrm>
          <a:prstGeom prst="rect">
            <a:avLst/>
          </a:prstGeom>
          <a:noFill/>
        </p:spPr>
        <p:txBody>
          <a:bodyPr wrap="square" lIns="0" rIns="0" rtlCol="0" anchor="ctr">
            <a:noAutofit/>
          </a:bodyPr>
          <a:lstStyle/>
          <a:p>
            <a:endParaRPr lang="sv-SE" sz="2200" dirty="0">
              <a:solidFill>
                <a:schemeClr val="bg1"/>
              </a:solidFill>
              <a:latin typeface="The Sans Black-" pitchFamily="50" charset="0"/>
            </a:endParaRPr>
          </a:p>
          <a:p>
            <a:r>
              <a:rPr lang="sv-SE" sz="3200" dirty="0">
                <a:solidFill>
                  <a:schemeClr val="bg1"/>
                </a:solidFill>
                <a:latin typeface="The Sans Black-" pitchFamily="50" charset="0"/>
              </a:rPr>
              <a:t>Upplägg</a:t>
            </a:r>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 Diskutera fallet Nicki </a:t>
            </a:r>
          </a:p>
          <a:p>
            <a:pPr marL="342900" indent="-342900">
              <a:buFont typeface="Arial" panose="020B0604020202020204" pitchFamily="34" charset="0"/>
              <a:buChar char="•"/>
            </a:pPr>
            <a:endParaRPr lang="sv-SE" sz="2200" dirty="0">
              <a:solidFill>
                <a:schemeClr val="bg1"/>
              </a:solidFill>
              <a:latin typeface="The Sans Black-" pitchFamily="50" charset="0"/>
            </a:endParaRPr>
          </a:p>
          <a:p>
            <a:r>
              <a:rPr lang="sv-SE" sz="2200" dirty="0">
                <a:solidFill>
                  <a:schemeClr val="bg1"/>
                </a:solidFill>
                <a:latin typeface="The Sans Black-" pitchFamily="50" charset="0"/>
              </a:rPr>
              <a:t>- Diskutera hur vi kan gå vidare i vårt likarättsarbete med hjälp av några frågor</a:t>
            </a: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 Eventuellt diskutera något från den individuella utbildningen i </a:t>
            </a:r>
            <a:r>
              <a:rPr lang="sv-SE" sz="2200" dirty="0" err="1">
                <a:solidFill>
                  <a:schemeClr val="bg1"/>
                </a:solidFill>
                <a:latin typeface="The Sans Black-" pitchFamily="50" charset="0"/>
              </a:rPr>
              <a:t>Likarätt</a:t>
            </a:r>
            <a:r>
              <a:rPr lang="sv-SE" sz="2200" dirty="0">
                <a:solidFill>
                  <a:schemeClr val="bg1"/>
                </a:solidFill>
                <a:latin typeface="The Sans Black-" pitchFamily="50" charset="0"/>
              </a:rPr>
              <a:t> </a:t>
            </a:r>
          </a:p>
          <a:p>
            <a:endParaRPr lang="sv-SE" sz="2200" dirty="0">
              <a:solidFill>
                <a:schemeClr val="bg1"/>
              </a:solidFill>
              <a:latin typeface="The Sans Black-" pitchFamily="50" charset="0"/>
            </a:endParaRPr>
          </a:p>
        </p:txBody>
      </p:sp>
    </p:spTree>
    <p:extLst>
      <p:ext uri="{BB962C8B-B14F-4D97-AF65-F5344CB8AC3E}">
        <p14:creationId xmlns:p14="http://schemas.microsoft.com/office/powerpoint/2010/main" val="20118262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a:t>
            </a:r>
          </a:p>
        </p:txBody>
      </p:sp>
      <p:pic>
        <p:nvPicPr>
          <p:cNvPr id="5" name="Bildobjekt 4" descr="Närbild på en flickas ansikte, med stängd mun.">
            <a:extLst>
              <a:ext uri="{FF2B5EF4-FFF2-40B4-BE49-F238E27FC236}">
                <a16:creationId xmlns:a16="http://schemas.microsoft.com/office/drawing/2014/main" id="{3748C70D-9C9E-45CC-9249-4309D8ADD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ktangel 14">
            <a:extLst>
              <a:ext uri="{FF2B5EF4-FFF2-40B4-BE49-F238E27FC236}">
                <a16:creationId xmlns:a16="http://schemas.microsoft.com/office/drawing/2014/main" id="{F5F7C258-CA96-416C-B74E-891480BAAE30}"/>
              </a:ext>
              <a:ext uri="{C183D7F6-B498-43B3-948B-1728B52AA6E4}">
                <adec:decorative xmlns:adec="http://schemas.microsoft.com/office/drawing/2017/decorative" val="1"/>
              </a:ext>
            </a:extLst>
          </p:cNvPr>
          <p:cNvSpPr/>
          <p:nvPr/>
        </p:nvSpPr>
        <p:spPr>
          <a:xfrm>
            <a:off x="1163053" y="901686"/>
            <a:ext cx="4932947" cy="510639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733797" y="1330036"/>
            <a:ext cx="3939173" cy="4678040"/>
          </a:xfrm>
          <a:prstGeom prst="rect">
            <a:avLst/>
          </a:prstGeom>
          <a:noFill/>
        </p:spPr>
        <p:txBody>
          <a:bodyPr wrap="square" lIns="0" rIns="0" rtlCol="0" anchor="t">
            <a:noAutofit/>
          </a:bodyPr>
          <a:lstStyle/>
          <a:p>
            <a:r>
              <a:rPr lang="sv-SE" sz="1900" dirty="0">
                <a:latin typeface="The Sans Black-" pitchFamily="50" charset="0"/>
              </a:rPr>
              <a:t>Nicki har uttalssvårigheter. Det händer att Nicki retas för det medan andra står bredvid utan att göra någonting. Det händer också att personal går förbi utan att agera. Vad kan </a:t>
            </a:r>
            <a:r>
              <a:rPr lang="sv-SE" sz="1900">
                <a:latin typeface="The Sans Black-" pitchFamily="50" charset="0"/>
              </a:rPr>
              <a:t>det bero?</a:t>
            </a:r>
            <a:endParaRPr lang="sv-SE" sz="1900" dirty="0">
              <a:latin typeface="The Sans Black-" pitchFamily="50" charset="0"/>
            </a:endParaRPr>
          </a:p>
          <a:p>
            <a:pPr marL="342900" indent="-342900">
              <a:buFont typeface="Arial" panose="020B0604020202020204" pitchFamily="34" charset="0"/>
              <a:buChar char="•"/>
            </a:pPr>
            <a:endParaRPr lang="sv-SE" sz="1900" dirty="0">
              <a:latin typeface="The Sans Black-" pitchFamily="50" charset="0"/>
            </a:endParaRPr>
          </a:p>
          <a:p>
            <a:pPr marL="342900" indent="-342900">
              <a:buFont typeface="Arial" panose="020B0604020202020204" pitchFamily="34" charset="0"/>
              <a:buChar char="•"/>
            </a:pPr>
            <a:r>
              <a:rPr lang="sv-SE" sz="1900" dirty="0">
                <a:latin typeface="The Sans Black-" pitchFamily="50" charset="0"/>
              </a:rPr>
              <a:t>Personalen tycker inte att det var så farligt.</a:t>
            </a:r>
          </a:p>
          <a:p>
            <a:pPr marL="342900" indent="-342900">
              <a:buFont typeface="Arial" panose="020B0604020202020204" pitchFamily="34" charset="0"/>
              <a:buChar char="•"/>
            </a:pPr>
            <a:endParaRPr lang="sv-SE" sz="1900" dirty="0">
              <a:latin typeface="The Sans Black-" pitchFamily="50" charset="0"/>
            </a:endParaRPr>
          </a:p>
          <a:p>
            <a:pPr marL="342900" indent="-342900">
              <a:buFont typeface="Arial" panose="020B0604020202020204" pitchFamily="34" charset="0"/>
              <a:buChar char="•"/>
            </a:pPr>
            <a:r>
              <a:rPr lang="sv-SE" sz="1900" dirty="0">
                <a:latin typeface="The Sans Black-" pitchFamily="50" charset="0"/>
              </a:rPr>
              <a:t>Barnen/eleverna gör inget av rädsla att själva bli utsatta.</a:t>
            </a:r>
          </a:p>
          <a:p>
            <a:pPr marL="342900" indent="-342900">
              <a:buFont typeface="Arial" panose="020B0604020202020204" pitchFamily="34" charset="0"/>
              <a:buChar char="•"/>
            </a:pPr>
            <a:endParaRPr lang="sv-SE" sz="1900" dirty="0">
              <a:latin typeface="The Sans Black-" pitchFamily="50" charset="0"/>
            </a:endParaRPr>
          </a:p>
          <a:p>
            <a:pPr marL="342900" indent="-342900">
              <a:buFont typeface="Arial" panose="020B0604020202020204" pitchFamily="34" charset="0"/>
              <a:buChar char="•"/>
            </a:pPr>
            <a:r>
              <a:rPr lang="sv-SE" sz="1900" dirty="0">
                <a:latin typeface="The Sans Black-" pitchFamily="50" charset="0"/>
              </a:rPr>
              <a:t>Hur samhället vi lever i ser ut och fungerar.</a:t>
            </a:r>
          </a:p>
          <a:p>
            <a:endParaRPr lang="sv-SE" sz="1900" dirty="0">
              <a:latin typeface="The Sans Black-" pitchFamily="50" charset="0"/>
            </a:endParaRPr>
          </a:p>
        </p:txBody>
      </p:sp>
    </p:spTree>
    <p:extLst>
      <p:ext uri="{BB962C8B-B14F-4D97-AF65-F5344CB8AC3E}">
        <p14:creationId xmlns:p14="http://schemas.microsoft.com/office/powerpoint/2010/main" val="20476121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 del 2</a:t>
            </a:r>
          </a:p>
        </p:txBody>
      </p:sp>
      <p:pic>
        <p:nvPicPr>
          <p:cNvPr id="5" name="Bildobjekt 4" descr="Närbild på en flickas överkropp, med långt hår som hänger ner över axlarna.">
            <a:extLst>
              <a:ext uri="{FF2B5EF4-FFF2-40B4-BE49-F238E27FC236}">
                <a16:creationId xmlns:a16="http://schemas.microsoft.com/office/drawing/2014/main" id="{C14BD438-492F-4D3F-8574-1C87C6122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FCC136E7-9BDF-4A7B-935D-7E871F2BC5A1}"/>
              </a:ext>
              <a:ext uri="{C183D7F6-B498-43B3-948B-1728B52AA6E4}">
                <adec:decorative xmlns:adec="http://schemas.microsoft.com/office/drawing/2017/decorative" val="1"/>
              </a:ext>
            </a:extLst>
          </p:cNvPr>
          <p:cNvSpPr/>
          <p:nvPr/>
        </p:nvSpPr>
        <p:spPr>
          <a:xfrm>
            <a:off x="1163053" y="1095380"/>
            <a:ext cx="4932947" cy="330593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704477" y="1540550"/>
            <a:ext cx="3968493" cy="4467526"/>
          </a:xfrm>
          <a:prstGeom prst="rect">
            <a:avLst/>
          </a:prstGeom>
          <a:noFill/>
        </p:spPr>
        <p:txBody>
          <a:bodyPr wrap="square" lIns="0" rIns="0" rtlCol="0" anchor="t">
            <a:noAutofit/>
          </a:bodyPr>
          <a:lstStyle/>
          <a:p>
            <a:r>
              <a:rPr lang="sv-SE" sz="1900" dirty="0">
                <a:latin typeface="The Sans Black-" pitchFamily="50" charset="0"/>
              </a:rPr>
              <a:t>Är det lätt eller svårt att förstå åskådarnas beteende?</a:t>
            </a:r>
          </a:p>
          <a:p>
            <a:endParaRPr lang="sv-SE" sz="1900" dirty="0">
              <a:latin typeface="The Sans Black-" pitchFamily="50" charset="0"/>
            </a:endParaRPr>
          </a:p>
          <a:p>
            <a:r>
              <a:rPr lang="sv-SE" sz="1900" dirty="0">
                <a:latin typeface="The Sans Black-" pitchFamily="50" charset="0"/>
              </a:rPr>
              <a:t>Skulle ett agerande från jämnåriga eller vuxna kunna ändra på det som hände?</a:t>
            </a:r>
          </a:p>
          <a:p>
            <a:endParaRPr lang="sv-SE" sz="1900" dirty="0">
              <a:latin typeface="The Sans Black-" pitchFamily="50" charset="0"/>
            </a:endParaRPr>
          </a:p>
          <a:p>
            <a:r>
              <a:rPr lang="sv-SE" sz="1900" dirty="0">
                <a:latin typeface="The Sans Black-" pitchFamily="50" charset="0"/>
              </a:rPr>
              <a:t>Går det att förändra beteendet och i så fall hur?</a:t>
            </a:r>
          </a:p>
        </p:txBody>
      </p:sp>
    </p:spTree>
    <p:extLst>
      <p:ext uri="{BB962C8B-B14F-4D97-AF65-F5344CB8AC3E}">
        <p14:creationId xmlns:p14="http://schemas.microsoft.com/office/powerpoint/2010/main" val="31992691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p:txBody>
          <a:bodyPr/>
          <a:lstStyle/>
          <a:p>
            <a:r>
              <a:rPr lang="sv-SE" dirty="0"/>
              <a:t>Övning, del 2</a:t>
            </a:r>
          </a:p>
        </p:txBody>
      </p:sp>
      <p:pic>
        <p:nvPicPr>
          <p:cNvPr id="3" name="Bildobjekt 2" descr="Närbild på en flickas överkropp, med korslagda armar.">
            <a:extLst>
              <a:ext uri="{FF2B5EF4-FFF2-40B4-BE49-F238E27FC236}">
                <a16:creationId xmlns:a16="http://schemas.microsoft.com/office/drawing/2014/main" id="{7F9C24B9-A303-4FF2-9A18-8778FCA68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ktangel 12">
            <a:extLst>
              <a:ext uri="{FF2B5EF4-FFF2-40B4-BE49-F238E27FC236}">
                <a16:creationId xmlns:a16="http://schemas.microsoft.com/office/drawing/2014/main" id="{9BF0A645-1097-47DE-8C08-8BC9FDBA7455}"/>
              </a:ext>
              <a:ext uri="{C183D7F6-B498-43B3-948B-1728B52AA6E4}">
                <adec:decorative xmlns:adec="http://schemas.microsoft.com/office/drawing/2017/decorative" val="1"/>
              </a:ext>
            </a:extLst>
          </p:cNvPr>
          <p:cNvSpPr/>
          <p:nvPr/>
        </p:nvSpPr>
        <p:spPr>
          <a:xfrm>
            <a:off x="6215836" y="1095380"/>
            <a:ext cx="4932947" cy="270472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9EAAFCD3-AB92-409F-AEA7-48F695722D69}"/>
              </a:ext>
            </a:extLst>
          </p:cNvPr>
          <p:cNvSpPr txBox="1"/>
          <p:nvPr/>
        </p:nvSpPr>
        <p:spPr>
          <a:xfrm>
            <a:off x="6757260" y="1540550"/>
            <a:ext cx="3968493" cy="4467526"/>
          </a:xfrm>
          <a:prstGeom prst="rect">
            <a:avLst/>
          </a:prstGeom>
          <a:noFill/>
        </p:spPr>
        <p:txBody>
          <a:bodyPr wrap="square" lIns="0" rIns="0" rtlCol="0" anchor="t">
            <a:noAutofit/>
          </a:bodyPr>
          <a:lstStyle/>
          <a:p>
            <a:pPr marL="342900" indent="-342900">
              <a:buFont typeface="Arial" panose="020B0604020202020204" pitchFamily="34" charset="0"/>
              <a:buChar char="•"/>
            </a:pPr>
            <a:r>
              <a:rPr lang="sv-SE" sz="1900" dirty="0">
                <a:latin typeface="The Sans Black-" pitchFamily="50" charset="0"/>
              </a:rPr>
              <a:t>Hur kan vi prata om åskådarens roll?  </a:t>
            </a:r>
          </a:p>
          <a:p>
            <a:pPr marL="342900" indent="-342900">
              <a:buFont typeface="Arial" panose="020B0604020202020204" pitchFamily="34" charset="0"/>
              <a:buChar char="•"/>
            </a:pPr>
            <a:r>
              <a:rPr lang="sv-SE" sz="1900" dirty="0">
                <a:latin typeface="The Sans Black-" pitchFamily="50" charset="0"/>
              </a:rPr>
              <a:t>Hur kan vi ta upp det med barn och elever?  </a:t>
            </a:r>
          </a:p>
          <a:p>
            <a:pPr marL="342900" indent="-342900">
              <a:buFont typeface="Arial" panose="020B0604020202020204" pitchFamily="34" charset="0"/>
              <a:buChar char="•"/>
            </a:pPr>
            <a:r>
              <a:rPr lang="sv-SE" sz="1900" dirty="0">
                <a:latin typeface="The Sans Black-" pitchFamily="50" charset="0"/>
              </a:rPr>
              <a:t>Hur kan vi prata om det i personalgruppen?</a:t>
            </a:r>
          </a:p>
        </p:txBody>
      </p:sp>
      <p:sp>
        <p:nvSpPr>
          <p:cNvPr id="7" name="Rektangel 6">
            <a:extLst>
              <a:ext uri="{FF2B5EF4-FFF2-40B4-BE49-F238E27FC236}">
                <a16:creationId xmlns:a16="http://schemas.microsoft.com/office/drawing/2014/main" id="{82E4ECD5-7468-4CE8-BDA7-E71F28F6BEB8}"/>
              </a:ext>
              <a:ext uri="{C183D7F6-B498-43B3-948B-1728B52AA6E4}">
                <adec:decorative xmlns:adec="http://schemas.microsoft.com/office/drawing/2017/decorative" val="1"/>
              </a:ext>
            </a:extLst>
          </p:cNvPr>
          <p:cNvSpPr/>
          <p:nvPr/>
        </p:nvSpPr>
        <p:spPr>
          <a:xfrm>
            <a:off x="1163053" y="1095380"/>
            <a:ext cx="4932947" cy="330593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6CF09099-2F05-4EC6-8976-A1A9F31542A7}"/>
              </a:ext>
            </a:extLst>
          </p:cNvPr>
          <p:cNvSpPr txBox="1"/>
          <p:nvPr/>
        </p:nvSpPr>
        <p:spPr>
          <a:xfrm>
            <a:off x="1704477" y="1540550"/>
            <a:ext cx="3968493" cy="4467526"/>
          </a:xfrm>
          <a:prstGeom prst="rect">
            <a:avLst/>
          </a:prstGeom>
          <a:noFill/>
        </p:spPr>
        <p:txBody>
          <a:bodyPr wrap="square" lIns="0" rIns="0" rtlCol="0" anchor="t">
            <a:noAutofit/>
          </a:bodyPr>
          <a:lstStyle/>
          <a:p>
            <a:r>
              <a:rPr lang="sv-SE" sz="1900" dirty="0">
                <a:latin typeface="The Sans Black-" pitchFamily="50" charset="0"/>
              </a:rPr>
              <a:t>Det är lätt att tänka att om ingen ingriper så kanske det inte var så farligt. Det är också lätt att tänka att</a:t>
            </a:r>
          </a:p>
          <a:p>
            <a:r>
              <a:rPr lang="sv-SE" sz="1900" dirty="0">
                <a:latin typeface="The Sans Black-" pitchFamily="50" charset="0"/>
              </a:rPr>
              <a:t>det räcker om en person ingriper och den personen måste ju inte vara jag.</a:t>
            </a:r>
          </a:p>
          <a:p>
            <a:r>
              <a:rPr lang="sv-SE" sz="1900" dirty="0">
                <a:latin typeface="The Sans Black-" pitchFamily="50" charset="0"/>
              </a:rPr>
              <a:t>Men om fler vågar agera och säga ifrån så kan det bli en norm som kan bidra till en tryggare miljö.</a:t>
            </a:r>
          </a:p>
        </p:txBody>
      </p:sp>
    </p:spTree>
    <p:extLst>
      <p:ext uri="{BB962C8B-B14F-4D97-AF65-F5344CB8AC3E}">
        <p14:creationId xmlns:p14="http://schemas.microsoft.com/office/powerpoint/2010/main" val="4525116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Diskussionsfrågor 1</a:t>
            </a:r>
          </a:p>
        </p:txBody>
      </p:sp>
      <p:sp>
        <p:nvSpPr>
          <p:cNvPr id="10" name="Ellips 9">
            <a:extLst>
              <a:ext uri="{FF2B5EF4-FFF2-40B4-BE49-F238E27FC236}">
                <a16:creationId xmlns:a16="http://schemas.microsoft.com/office/drawing/2014/main" id="{862F0F21-E606-4CE6-BBD8-860A81622068}"/>
              </a:ext>
              <a:ext uri="{C183D7F6-B498-43B3-948B-1728B52AA6E4}">
                <adec:decorative xmlns:adec="http://schemas.microsoft.com/office/drawing/2017/decorative" val="1"/>
              </a:ext>
            </a:extLst>
          </p:cNvPr>
          <p:cNvSpPr/>
          <p:nvPr/>
        </p:nvSpPr>
        <p:spPr>
          <a:xfrm>
            <a:off x="9177150" y="1377538"/>
            <a:ext cx="2045031" cy="2051462"/>
          </a:xfrm>
          <a:prstGeom prst="ellipse">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Skriv ner i formuläret</a:t>
            </a:r>
            <a:endParaRPr lang="sv-SE" dirty="0"/>
          </a:p>
        </p:txBody>
      </p:sp>
      <p:sp>
        <p:nvSpPr>
          <p:cNvPr id="7" name="Pratbubbla: oval 6">
            <a:extLst>
              <a:ext uri="{FF2B5EF4-FFF2-40B4-BE49-F238E27FC236}">
                <a16:creationId xmlns:a16="http://schemas.microsoft.com/office/drawing/2014/main" id="{E9B3DEE8-18A7-4E6B-AB1C-26A743E550AD}"/>
              </a:ext>
              <a:ext uri="{C183D7F6-B498-43B3-948B-1728B52AA6E4}">
                <adec:decorative xmlns:adec="http://schemas.microsoft.com/office/drawing/2017/decorative" val="1"/>
              </a:ext>
            </a:extLst>
          </p:cNvPr>
          <p:cNvSpPr/>
          <p:nvPr/>
        </p:nvSpPr>
        <p:spPr>
          <a:xfrm>
            <a:off x="1068593" y="546389"/>
            <a:ext cx="5140428" cy="5140428"/>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72000" rtlCol="0" anchor="ctr"/>
          <a:lstStyle/>
          <a:p>
            <a:pPr algn="ctr"/>
            <a:endParaRPr lang="sv-SE" sz="2400" dirty="0">
              <a:latin typeface="The Sans Black-" pitchFamily="50" charset="0"/>
            </a:endParaRPr>
          </a:p>
        </p:txBody>
      </p:sp>
      <p:sp>
        <p:nvSpPr>
          <p:cNvPr id="6" name="Pratbubbla: oval 5">
            <a:extLst>
              <a:ext uri="{FF2B5EF4-FFF2-40B4-BE49-F238E27FC236}">
                <a16:creationId xmlns:a16="http://schemas.microsoft.com/office/drawing/2014/main" id="{EA3A329F-0E36-4B5E-8F22-453F105F525B}"/>
              </a:ext>
              <a:ext uri="{C183D7F6-B498-43B3-948B-1728B52AA6E4}">
                <adec:decorative xmlns:adec="http://schemas.microsoft.com/office/drawing/2017/decorative" val="1"/>
              </a:ext>
            </a:extLst>
          </p:cNvPr>
          <p:cNvSpPr/>
          <p:nvPr/>
        </p:nvSpPr>
        <p:spPr>
          <a:xfrm rot="16200000">
            <a:off x="6209021" y="2634620"/>
            <a:ext cx="3585404" cy="3585404"/>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 lIns="0" tIns="216000" rIns="252000" bIns="216000" rtlCol="0" anchor="ctr"/>
          <a:lstStyle/>
          <a:p>
            <a:pPr algn="ctr"/>
            <a:endParaRPr lang="sv-SE" sz="2400" dirty="0">
              <a:latin typeface="The Sans Black-" pitchFamily="50" charset="0"/>
            </a:endParaRPr>
          </a:p>
        </p:txBody>
      </p:sp>
      <p:sp>
        <p:nvSpPr>
          <p:cNvPr id="9" name="textruta 8">
            <a:extLst>
              <a:ext uri="{FF2B5EF4-FFF2-40B4-BE49-F238E27FC236}">
                <a16:creationId xmlns:a16="http://schemas.microsoft.com/office/drawing/2014/main" id="{1DE99090-3644-4933-B22A-B4189FCC17C8}"/>
              </a:ext>
            </a:extLst>
          </p:cNvPr>
          <p:cNvSpPr txBox="1"/>
          <p:nvPr/>
        </p:nvSpPr>
        <p:spPr>
          <a:xfrm>
            <a:off x="1708283" y="2207139"/>
            <a:ext cx="3750138" cy="2418670"/>
          </a:xfrm>
          <a:prstGeom prst="rect">
            <a:avLst/>
          </a:prstGeom>
          <a:noFill/>
        </p:spPr>
        <p:txBody>
          <a:bodyPr wrap="square" lIns="0" rIns="0" rtlCol="0" anchor="t">
            <a:noAutofit/>
          </a:bodyPr>
          <a:lstStyle/>
          <a:p>
            <a:pPr algn="ctr"/>
            <a:r>
              <a:rPr lang="sv-SE" sz="2400" dirty="0">
                <a:solidFill>
                  <a:schemeClr val="bg1"/>
                </a:solidFill>
                <a:latin typeface="The Sans Black-" pitchFamily="50" charset="0"/>
              </a:rPr>
              <a:t>Vad gör vi på vår förskola eller skola som är bra när det handlar om främjande, förebyggande och åtgärdande arbete? </a:t>
            </a:r>
          </a:p>
        </p:txBody>
      </p:sp>
      <p:sp>
        <p:nvSpPr>
          <p:cNvPr id="8" name="textruta 7">
            <a:extLst>
              <a:ext uri="{FF2B5EF4-FFF2-40B4-BE49-F238E27FC236}">
                <a16:creationId xmlns:a16="http://schemas.microsoft.com/office/drawing/2014/main" id="{BCE672D2-4ED0-4ED1-B600-21E217B3D480}"/>
              </a:ext>
            </a:extLst>
          </p:cNvPr>
          <p:cNvSpPr txBox="1"/>
          <p:nvPr/>
        </p:nvSpPr>
        <p:spPr>
          <a:xfrm>
            <a:off x="6826295" y="3842360"/>
            <a:ext cx="2350857" cy="2418670"/>
          </a:xfrm>
          <a:prstGeom prst="rect">
            <a:avLst/>
          </a:prstGeom>
          <a:noFill/>
        </p:spPr>
        <p:txBody>
          <a:bodyPr wrap="square" lIns="0" rIns="0" rtlCol="0" anchor="t">
            <a:noAutofit/>
          </a:bodyPr>
          <a:lstStyle/>
          <a:p>
            <a:pPr algn="ctr"/>
            <a:r>
              <a:rPr lang="sv-SE" sz="2400" dirty="0">
                <a:solidFill>
                  <a:schemeClr val="bg1"/>
                </a:solidFill>
                <a:latin typeface="The Sans Black-" pitchFamily="50" charset="0"/>
              </a:rPr>
              <a:t>Vad skulle vi behöva utveckla och bli bättre på? </a:t>
            </a:r>
          </a:p>
        </p:txBody>
      </p:sp>
    </p:spTree>
    <p:extLst>
      <p:ext uri="{BB962C8B-B14F-4D97-AF65-F5344CB8AC3E}">
        <p14:creationId xmlns:p14="http://schemas.microsoft.com/office/powerpoint/2010/main" val="948144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D6E89ABDA5548A70BE00DCC6237C5" ma:contentTypeVersion="5" ma:contentTypeDescription="Create a new document." ma:contentTypeScope="" ma:versionID="6e0aa1af281dcb771c263dac823fec7f">
  <xsd:schema xmlns:xsd="http://www.w3.org/2001/XMLSchema" xmlns:xs="http://www.w3.org/2001/XMLSchema" xmlns:p="http://schemas.microsoft.com/office/2006/metadata/properties" xmlns:ns3="3fcf6227-f7f8-4c07-9b20-0c0c634ac923" xmlns:ns4="5053d715-5edb-4f27-bbfb-a5f90d2912dd" targetNamespace="http://schemas.microsoft.com/office/2006/metadata/properties" ma:root="true" ma:fieldsID="0e73f7b7ea8f19d6be48bff41873b9f0" ns3:_="" ns4:_="">
    <xsd:import namespace="3fcf6227-f7f8-4c07-9b20-0c0c634ac923"/>
    <xsd:import namespace="5053d715-5edb-4f27-bbfb-a5f90d2912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f6227-f7f8-4c07-9b20-0c0c634ac9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3d715-5edb-4f27-bbfb-a5f90d2912d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DF561D-0729-4829-85FF-E6E8128CF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f6227-f7f8-4c07-9b20-0c0c634ac923"/>
    <ds:schemaRef ds:uri="5053d715-5edb-4f27-bbfb-a5f90d291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E62AAD-93C0-4227-AD94-92361E6D6159}">
  <ds:schemaRefs>
    <ds:schemaRef ds:uri="http://purl.org/dc/terms/"/>
    <ds:schemaRef ds:uri="http://schemas.microsoft.com/office/2006/documentManagement/types"/>
    <ds:schemaRef ds:uri="3fcf6227-f7f8-4c07-9b20-0c0c634ac923"/>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5053d715-5edb-4f27-bbfb-a5f90d2912dd"/>
    <ds:schemaRef ds:uri="http://purl.org/dc/dcmitype/"/>
  </ds:schemaRefs>
</ds:datastoreItem>
</file>

<file path=customXml/itemProps3.xml><?xml version="1.0" encoding="utf-8"?>
<ds:datastoreItem xmlns:ds="http://schemas.openxmlformats.org/officeDocument/2006/customXml" ds:itemID="{0C283221-699C-4855-985A-2BA578F3D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6579</TotalTime>
  <Words>995</Words>
  <Application>Microsoft Office PowerPoint</Application>
  <PresentationFormat>Bredbild</PresentationFormat>
  <Paragraphs>117</Paragraphs>
  <Slides>12</Slides>
  <Notes>10</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The Sans Black-</vt:lpstr>
      <vt:lpstr>Open Sans</vt:lpstr>
      <vt:lpstr>Calibri</vt:lpstr>
      <vt:lpstr>Office-tema</vt:lpstr>
      <vt:lpstr>Inledning</vt:lpstr>
      <vt:lpstr>Likarätt - för personalgrupp</vt:lpstr>
      <vt:lpstr>Övning, del 1</vt:lpstr>
      <vt:lpstr>Barns vardag</vt:lpstr>
      <vt:lpstr>Övning, del 1</vt:lpstr>
      <vt:lpstr>Övning</vt:lpstr>
      <vt:lpstr>Övning, del 2</vt:lpstr>
      <vt:lpstr>Övning, del 2</vt:lpstr>
      <vt:lpstr>Diskussionsfrågor 1</vt:lpstr>
      <vt:lpstr>Diskussionsfrågor 1</vt:lpstr>
      <vt:lpstr>Övning, del 1</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Likarätt - Personal</dc:title>
  <dc:creator>BOiU</dc:creator>
  <cp:lastModifiedBy>Mårten Markne</cp:lastModifiedBy>
  <cp:revision>284</cp:revision>
  <dcterms:created xsi:type="dcterms:W3CDTF">2019-03-26T13:23:43Z</dcterms:created>
  <dcterms:modified xsi:type="dcterms:W3CDTF">2024-03-19T13:15:38Z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0x010100B2ED6E89ABDA5548A70BE00DCC6237C5</vt:lpwstr>
  </property>
</Properties>
</file>