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1"/>
  </p:notesMasterIdLst>
  <p:sldIdLst>
    <p:sldId id="283" r:id="rId2"/>
    <p:sldId id="376" r:id="rId3"/>
    <p:sldId id="271" r:id="rId4"/>
    <p:sldId id="377" r:id="rId5"/>
    <p:sldId id="274" r:id="rId6"/>
    <p:sldId id="296" r:id="rId7"/>
    <p:sldId id="267" r:id="rId8"/>
    <p:sldId id="351" r:id="rId9"/>
    <p:sldId id="352" r:id="rId10"/>
    <p:sldId id="299" r:id="rId11"/>
    <p:sldId id="378" r:id="rId12"/>
    <p:sldId id="316" r:id="rId13"/>
    <p:sldId id="384" r:id="rId14"/>
    <p:sldId id="354" r:id="rId15"/>
    <p:sldId id="355" r:id="rId16"/>
    <p:sldId id="356" r:id="rId17"/>
    <p:sldId id="379" r:id="rId18"/>
    <p:sldId id="358" r:id="rId19"/>
    <p:sldId id="288" r:id="rId20"/>
    <p:sldId id="266" r:id="rId21"/>
    <p:sldId id="297" r:id="rId22"/>
    <p:sldId id="298" r:id="rId23"/>
    <p:sldId id="359" r:id="rId24"/>
    <p:sldId id="383" r:id="rId25"/>
    <p:sldId id="360" r:id="rId26"/>
    <p:sldId id="361" r:id="rId27"/>
    <p:sldId id="362" r:id="rId28"/>
    <p:sldId id="380" r:id="rId29"/>
    <p:sldId id="365" r:id="rId30"/>
    <p:sldId id="366" r:id="rId31"/>
    <p:sldId id="367" r:id="rId32"/>
    <p:sldId id="374" r:id="rId33"/>
    <p:sldId id="368" r:id="rId34"/>
    <p:sldId id="369" r:id="rId35"/>
    <p:sldId id="320" r:id="rId36"/>
    <p:sldId id="333" r:id="rId37"/>
    <p:sldId id="334" r:id="rId38"/>
    <p:sldId id="335" r:id="rId39"/>
    <p:sldId id="336" r:id="rId40"/>
    <p:sldId id="337" r:id="rId41"/>
    <p:sldId id="338" r:id="rId42"/>
    <p:sldId id="339" r:id="rId43"/>
    <p:sldId id="340" r:id="rId44"/>
    <p:sldId id="341" r:id="rId45"/>
    <p:sldId id="370" r:id="rId46"/>
    <p:sldId id="381" r:id="rId47"/>
    <p:sldId id="372" r:id="rId48"/>
    <p:sldId id="373" r:id="rId49"/>
    <p:sldId id="382"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Open Sans" panose="020B0806030504020204" pitchFamily="34" charset="0"/>
      <p:regular r:id="rId58"/>
      <p:bold r:id="rId59"/>
      <p:italic r:id="rId60"/>
      <p:boldItalic r:id="rId61"/>
    </p:embeddedFont>
    <p:embeddedFont>
      <p:font typeface="The Sans Black-" charset="0"/>
      <p:regular r:id="rId6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D90"/>
    <a:srgbClr val="191919"/>
    <a:srgbClr val="00A1A5"/>
    <a:srgbClr val="E6E6E6"/>
    <a:srgbClr val="EFEFEF"/>
    <a:srgbClr val="F7AC0C"/>
    <a:srgbClr val="FF502F"/>
    <a:srgbClr val="FF5D3E"/>
    <a:srgbClr val="F66600"/>
    <a:srgbClr val="C28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85546" autoAdjust="0"/>
  </p:normalViewPr>
  <p:slideViewPr>
    <p:cSldViewPr snapToGrid="0">
      <p:cViewPr varScale="1">
        <p:scale>
          <a:sx n="97" d="100"/>
          <a:sy n="97" d="100"/>
        </p:scale>
        <p:origin x="960" y="90"/>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F67BB-FA56-42EE-9C5C-B6B5D1836B91}" type="datetimeFigureOut">
              <a:rPr lang="sv-SE" smtClean="0"/>
              <a:t>2021-09-22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6ADED-2F05-4BD6-B1F9-6A1BB2AC827C}" type="slidenum">
              <a:rPr lang="sv-SE" smtClean="0"/>
              <a:t>‹#›</a:t>
            </a:fld>
            <a:endParaRPr lang="sv-SE"/>
          </a:p>
        </p:txBody>
      </p:sp>
    </p:spTree>
    <p:extLst>
      <p:ext uri="{BB962C8B-B14F-4D97-AF65-F5344CB8AC3E}">
        <p14:creationId xmlns:p14="http://schemas.microsoft.com/office/powerpoint/2010/main" val="414386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1</a:t>
            </a:fld>
            <a:endParaRPr lang="sv-SE"/>
          </a:p>
        </p:txBody>
      </p:sp>
    </p:spTree>
    <p:extLst>
      <p:ext uri="{BB962C8B-B14F-4D97-AF65-F5344CB8AC3E}">
        <p14:creationId xmlns:p14="http://schemas.microsoft.com/office/powerpoint/2010/main" val="19152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[Läs påståenden för klassen och låt dem prata i par eller grupp.]</a:t>
            </a:r>
          </a:p>
          <a:p>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Vem eller vilka av dessa skulle kunna vara:</a:t>
            </a:r>
          </a:p>
          <a:p>
            <a:endParaRPr lang="sv-SE" sz="1200" b="0" kern="1200" dirty="0">
              <a:solidFill>
                <a:schemeClr val="tx1"/>
              </a:solidFill>
              <a:effectLst/>
              <a:latin typeface="+mn-lt"/>
              <a:ea typeface="+mn-ea"/>
              <a:cs typeface="+mn-cs"/>
            </a:endParaRPr>
          </a:p>
          <a:p>
            <a:pPr marL="0" indent="0">
              <a:buFont typeface="Arial" panose="020B0604020202020204" pitchFamily="34" charset="0"/>
              <a:buNone/>
            </a:pPr>
            <a:r>
              <a:rPr lang="sv-SE" b="1" dirty="0"/>
              <a:t>[klick] </a:t>
            </a:r>
            <a:r>
              <a:rPr lang="sv-SE" sz="1200" b="0" kern="1200" dirty="0">
                <a:solidFill>
                  <a:schemeClr val="tx1"/>
                </a:solidFill>
                <a:effectLst/>
                <a:latin typeface="+mn-lt"/>
                <a:ea typeface="+mn-ea"/>
                <a:cs typeface="+mn-cs"/>
              </a:rPr>
              <a:t>en person med dyslexi? </a:t>
            </a:r>
          </a:p>
          <a:p>
            <a:pPr marL="0" indent="0">
              <a:buFont typeface="Arial" panose="020B0604020202020204" pitchFamily="34" charset="0"/>
              <a:buNone/>
            </a:pPr>
            <a:r>
              <a:rPr lang="sv-SE" b="1" dirty="0"/>
              <a:t>[klick] </a:t>
            </a:r>
            <a:r>
              <a:rPr lang="sv-SE" sz="1200" b="0" kern="1200" dirty="0">
                <a:solidFill>
                  <a:schemeClr val="tx1"/>
                </a:solidFill>
                <a:effectLst/>
                <a:latin typeface="+mn-lt"/>
                <a:ea typeface="+mn-ea"/>
                <a:cs typeface="+mn-cs"/>
              </a:rPr>
              <a:t>en person som har ångest?</a:t>
            </a:r>
          </a:p>
          <a:p>
            <a:pPr marL="0" indent="0">
              <a:buFont typeface="Arial" panose="020B0604020202020204" pitchFamily="34" charset="0"/>
              <a:buNone/>
            </a:pPr>
            <a:r>
              <a:rPr lang="sv-SE" b="1" dirty="0"/>
              <a:t>[klick] </a:t>
            </a:r>
            <a:r>
              <a:rPr lang="sv-SE" sz="1200" b="0" kern="1200" dirty="0">
                <a:solidFill>
                  <a:schemeClr val="tx1"/>
                </a:solidFill>
                <a:effectLst/>
                <a:latin typeface="+mn-lt"/>
                <a:ea typeface="+mn-ea"/>
                <a:cs typeface="+mn-cs"/>
              </a:rPr>
              <a:t>en person som är född i Sverige?</a:t>
            </a:r>
          </a:p>
          <a:p>
            <a:pPr marL="0" indent="0">
              <a:buFont typeface="Arial" panose="020B0604020202020204" pitchFamily="34" charset="0"/>
              <a:buNone/>
            </a:pPr>
            <a:r>
              <a:rPr lang="sv-SE" b="1" dirty="0"/>
              <a:t>[klick] </a:t>
            </a:r>
            <a:r>
              <a:rPr lang="sv-SE" sz="1200" b="0" kern="1200" dirty="0">
                <a:solidFill>
                  <a:schemeClr val="tx1"/>
                </a:solidFill>
                <a:effectLst/>
                <a:latin typeface="+mn-lt"/>
                <a:ea typeface="+mn-ea"/>
                <a:cs typeface="+mn-cs"/>
              </a:rPr>
              <a:t>en person som är heterosexuell?</a:t>
            </a:r>
          </a:p>
          <a:p>
            <a:pPr marL="0" indent="0">
              <a:buFont typeface="Arial" panose="020B0604020202020204" pitchFamily="34" charset="0"/>
              <a:buNone/>
            </a:pPr>
            <a:r>
              <a:rPr lang="sv-SE" b="1" dirty="0"/>
              <a:t>[klick] </a:t>
            </a:r>
            <a:r>
              <a:rPr lang="sv-SE" sz="1200" b="0" kern="1200" dirty="0">
                <a:solidFill>
                  <a:schemeClr val="tx1"/>
                </a:solidFill>
                <a:effectLst/>
                <a:latin typeface="+mn-lt"/>
                <a:ea typeface="+mn-ea"/>
                <a:cs typeface="+mn-cs"/>
              </a:rPr>
              <a:t>en person som kan teckenspråk?</a:t>
            </a:r>
          </a:p>
          <a:p>
            <a:pPr marL="0" indent="0">
              <a:buFont typeface="Arial" panose="020B0604020202020204" pitchFamily="34" charset="0"/>
              <a:buNone/>
            </a:pPr>
            <a:r>
              <a:rPr lang="sv-SE" b="1" dirty="0"/>
              <a:t>[klick] </a:t>
            </a:r>
            <a:r>
              <a:rPr lang="sv-SE" sz="1200" b="0" kern="1200" dirty="0">
                <a:solidFill>
                  <a:schemeClr val="tx1"/>
                </a:solidFill>
                <a:effectLst/>
                <a:latin typeface="+mn-lt"/>
                <a:ea typeface="+mn-ea"/>
                <a:cs typeface="+mn-cs"/>
              </a:rPr>
              <a:t>en person som vill bli kallad Alex?</a:t>
            </a:r>
          </a:p>
          <a:p>
            <a:pPr marL="0" indent="0">
              <a:buFont typeface="Arial" panose="020B0604020202020204" pitchFamily="34" charset="0"/>
              <a:buNone/>
            </a:pPr>
            <a:r>
              <a:rPr lang="sv-SE" b="1" dirty="0"/>
              <a:t>[klick] </a:t>
            </a:r>
            <a:r>
              <a:rPr lang="sv-SE" sz="1200" b="0" kern="1200" dirty="0">
                <a:solidFill>
                  <a:schemeClr val="tx1"/>
                </a:solidFill>
                <a:effectLst/>
                <a:latin typeface="+mn-lt"/>
                <a:ea typeface="+mn-ea"/>
                <a:cs typeface="+mn-cs"/>
              </a:rPr>
              <a:t>en person som kränker andra?</a:t>
            </a:r>
          </a:p>
        </p:txBody>
      </p:sp>
      <p:sp>
        <p:nvSpPr>
          <p:cNvPr id="4" name="Platshållare för bildnummer 3"/>
          <p:cNvSpPr>
            <a:spLocks noGrp="1"/>
          </p:cNvSpPr>
          <p:nvPr>
            <p:ph type="sldNum" sz="quarter" idx="5"/>
          </p:nvPr>
        </p:nvSpPr>
        <p:spPr/>
        <p:txBody>
          <a:bodyPr/>
          <a:lstStyle/>
          <a:p>
            <a:fld id="{CCB6ADED-2F05-4BD6-B1F9-6A1BB2AC827C}" type="slidenum">
              <a:rPr lang="sv-SE" smtClean="0"/>
              <a:t>13</a:t>
            </a:fld>
            <a:endParaRPr lang="sv-SE"/>
          </a:p>
        </p:txBody>
      </p:sp>
    </p:spTree>
    <p:extLst>
      <p:ext uri="{BB962C8B-B14F-4D97-AF65-F5344CB8AC3E}">
        <p14:creationId xmlns:p14="http://schemas.microsoft.com/office/powerpoint/2010/main" val="78619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återkopplingen högt för klassen.]</a:t>
            </a:r>
          </a:p>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14</a:t>
            </a:fld>
            <a:endParaRPr lang="sv-SE"/>
          </a:p>
        </p:txBody>
      </p:sp>
    </p:spTree>
    <p:extLst>
      <p:ext uri="{BB962C8B-B14F-4D97-AF65-F5344CB8AC3E}">
        <p14:creationId xmlns:p14="http://schemas.microsoft.com/office/powerpoint/2010/main" val="231373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endParaRPr lang="sv-SE" sz="1200" b="1"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Normer ser olika ut i olika grupper och olika sammanhang. Fundera på vilka normer och förväntningar som finns i din skola? Finns det bra och dåliga normer kring till exempel:</a:t>
            </a:r>
          </a:p>
          <a:p>
            <a:pPr lvl="0"/>
            <a:endParaRPr lang="sv-SE" sz="1200" kern="1200" dirty="0">
              <a:solidFill>
                <a:schemeClr val="tx1"/>
              </a:solidFill>
              <a:effectLst/>
              <a:latin typeface="+mn-lt"/>
              <a:ea typeface="+mn-ea"/>
              <a:cs typeface="+mn-cs"/>
            </a:endParaRP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hur min kropp förväntas se ut och fungera,</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vilka aktiviteter jag förväntas gilla,</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vilka kläder och prylar jag förväntas ha, </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vilken inställning jag förväntas ha till skolan,</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hur jag förväntas bete mig,</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vilka personer jag förväntas bli attraherad av, </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eller vilka mål jag förväntas uppnå.</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0" lvl="0" indent="0">
              <a:buFont typeface="Arial" panose="020B0604020202020204" pitchFamily="34" charset="0"/>
              <a:buNone/>
            </a:pPr>
            <a:r>
              <a:rPr lang="sv-SE" sz="1200" b="1" kern="1200" dirty="0">
                <a:solidFill>
                  <a:schemeClr val="tx1"/>
                </a:solidFill>
                <a:effectLst/>
                <a:latin typeface="+mn-lt"/>
                <a:ea typeface="+mn-ea"/>
                <a:cs typeface="+mn-cs"/>
              </a:rPr>
              <a:t>[Låt eleverna tänka tyst en stund innan de diskuterar i par eller grupp. Ge sedan återkopplingen.]</a:t>
            </a:r>
          </a:p>
        </p:txBody>
      </p:sp>
      <p:sp>
        <p:nvSpPr>
          <p:cNvPr id="4" name="Platshållare för bildnummer 3"/>
          <p:cNvSpPr>
            <a:spLocks noGrp="1"/>
          </p:cNvSpPr>
          <p:nvPr>
            <p:ph type="sldNum" sz="quarter" idx="5"/>
          </p:nvPr>
        </p:nvSpPr>
        <p:spPr/>
        <p:txBody>
          <a:bodyPr/>
          <a:lstStyle/>
          <a:p>
            <a:fld id="{CCB6ADED-2F05-4BD6-B1F9-6A1BB2AC827C}" type="slidenum">
              <a:rPr lang="sv-SE" smtClean="0"/>
              <a:t>15</a:t>
            </a:fld>
            <a:endParaRPr lang="sv-SE"/>
          </a:p>
        </p:txBody>
      </p:sp>
    </p:spTree>
    <p:extLst>
      <p:ext uri="{BB962C8B-B14F-4D97-AF65-F5344CB8AC3E}">
        <p14:creationId xmlns:p14="http://schemas.microsoft.com/office/powerpoint/2010/main" val="124665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återkopplingen högt för klassen.]</a:t>
            </a:r>
          </a:p>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16</a:t>
            </a:fld>
            <a:endParaRPr lang="sv-SE"/>
          </a:p>
        </p:txBody>
      </p:sp>
    </p:spTree>
    <p:extLst>
      <p:ext uri="{BB962C8B-B14F-4D97-AF65-F5344CB8AC3E}">
        <p14:creationId xmlns:p14="http://schemas.microsoft.com/office/powerpoint/2010/main" val="269281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scenariot högt för klassen.]</a:t>
            </a:r>
          </a:p>
        </p:txBody>
      </p:sp>
      <p:sp>
        <p:nvSpPr>
          <p:cNvPr id="4" name="Platshållare för bildnummer 3"/>
          <p:cNvSpPr>
            <a:spLocks noGrp="1"/>
          </p:cNvSpPr>
          <p:nvPr>
            <p:ph type="sldNum" sz="quarter" idx="5"/>
          </p:nvPr>
        </p:nvSpPr>
        <p:spPr/>
        <p:txBody>
          <a:bodyPr/>
          <a:lstStyle/>
          <a:p>
            <a:fld id="{CCB6ADED-2F05-4BD6-B1F9-6A1BB2AC827C}" type="slidenum">
              <a:rPr lang="sv-SE" smtClean="0"/>
              <a:t>18</a:t>
            </a:fld>
            <a:endParaRPr lang="sv-SE"/>
          </a:p>
        </p:txBody>
      </p:sp>
    </p:spTree>
    <p:extLst>
      <p:ext uri="{BB962C8B-B14F-4D97-AF65-F5344CB8AC3E}">
        <p14:creationId xmlns:p14="http://schemas.microsoft.com/office/powerpoint/2010/main" val="2763771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[klick] </a:t>
            </a:r>
            <a:r>
              <a:rPr lang="sv-SE" sz="1200" dirty="0">
                <a:solidFill>
                  <a:srgbClr val="3B3838"/>
                </a:solidFill>
                <a:latin typeface="The Sans Black-" pitchFamily="50" charset="0"/>
              </a:rPr>
              <a:t>Vad kan personalen i skolan göra för att hjälpa Aila som känner sig otrygg? </a:t>
            </a:r>
            <a:endParaRPr lang="sv-S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[klick] </a:t>
            </a:r>
            <a:r>
              <a:rPr lang="sv-SE" sz="1200" dirty="0">
                <a:solidFill>
                  <a:srgbClr val="3B3838"/>
                </a:solidFill>
                <a:latin typeface="The Sans Black-" pitchFamily="50" charset="0"/>
              </a:rPr>
              <a:t>Vad kan personalen i skolan göra för att undvika att liknande situationer uppstår igen?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solidFill>
                <a:srgbClr val="3B3838"/>
              </a:solidFill>
              <a:latin typeface="The Sans Bl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3B3838"/>
                </a:solidFill>
                <a:latin typeface="The Sans Black-" pitchFamily="50" charset="0"/>
              </a:rPr>
              <a:t>[k</a:t>
            </a:r>
            <a:r>
              <a:rPr lang="sv-SE" b="1" dirty="0"/>
              <a:t>lick] </a:t>
            </a:r>
            <a:r>
              <a:rPr lang="sv-SE" sz="1200" dirty="0">
                <a:solidFill>
                  <a:srgbClr val="3B3838"/>
                </a:solidFill>
                <a:latin typeface="The Sans Black-" pitchFamily="50" charset="0"/>
              </a:rPr>
              <a:t>Vad kan personalen i skolan göra för att alla ska må bra och känna sig trygga?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[Låt eleverna diskutera med varandra. Låt dem välja ordning på frågorna.]</a:t>
            </a:r>
            <a:endParaRPr lang="sv-SE" b="1"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19</a:t>
            </a:fld>
            <a:endParaRPr lang="sv-SE"/>
          </a:p>
        </p:txBody>
      </p:sp>
    </p:spTree>
    <p:extLst>
      <p:ext uri="{BB962C8B-B14F-4D97-AF65-F5344CB8AC3E}">
        <p14:creationId xmlns:p14="http://schemas.microsoft.com/office/powerpoint/2010/main" val="14425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återkopplingen högt för klassen.]</a:t>
            </a:r>
          </a:p>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20</a:t>
            </a:fld>
            <a:endParaRPr lang="sv-SE"/>
          </a:p>
        </p:txBody>
      </p:sp>
    </p:spTree>
    <p:extLst>
      <p:ext uri="{BB962C8B-B14F-4D97-AF65-F5344CB8AC3E}">
        <p14:creationId xmlns:p14="http://schemas.microsoft.com/office/powerpoint/2010/main" val="417107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återkopplingen högt för klassen.]</a:t>
            </a:r>
          </a:p>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21</a:t>
            </a:fld>
            <a:endParaRPr lang="sv-SE"/>
          </a:p>
        </p:txBody>
      </p:sp>
    </p:spTree>
    <p:extLst>
      <p:ext uri="{BB962C8B-B14F-4D97-AF65-F5344CB8AC3E}">
        <p14:creationId xmlns:p14="http://schemas.microsoft.com/office/powerpoint/2010/main" val="1816392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återkopplingen högt för klassen.]</a:t>
            </a:r>
          </a:p>
        </p:txBody>
      </p:sp>
      <p:sp>
        <p:nvSpPr>
          <p:cNvPr id="4" name="Platshållare för bildnummer 3"/>
          <p:cNvSpPr>
            <a:spLocks noGrp="1"/>
          </p:cNvSpPr>
          <p:nvPr>
            <p:ph type="sldNum" sz="quarter" idx="5"/>
          </p:nvPr>
        </p:nvSpPr>
        <p:spPr/>
        <p:txBody>
          <a:bodyPr/>
          <a:lstStyle/>
          <a:p>
            <a:fld id="{CCB6ADED-2F05-4BD6-B1F9-6A1BB2AC827C}" type="slidenum">
              <a:rPr lang="sv-SE" smtClean="0"/>
              <a:t>22</a:t>
            </a:fld>
            <a:endParaRPr lang="sv-SE"/>
          </a:p>
        </p:txBody>
      </p:sp>
    </p:spTree>
    <p:extLst>
      <p:ext uri="{BB962C8B-B14F-4D97-AF65-F5344CB8AC3E}">
        <p14:creationId xmlns:p14="http://schemas.microsoft.com/office/powerpoint/2010/main" val="2922640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endParaRPr lang="sv-SE" sz="1200" b="1"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Skollagen och diskrimineringslagen förbjuder diskriminering och kränkningar i skolan.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Likarättsarbete handlar om att skapa en trygg skola fri från diskriminering, trakasserier och kränkande behandling. I likarättsarbetet ska personal och elever arbeta tillsammans.</a:t>
            </a:r>
          </a:p>
        </p:txBody>
      </p:sp>
      <p:sp>
        <p:nvSpPr>
          <p:cNvPr id="4" name="Platshållare för bildnummer 3"/>
          <p:cNvSpPr>
            <a:spLocks noGrp="1"/>
          </p:cNvSpPr>
          <p:nvPr>
            <p:ph type="sldNum" sz="quarter" idx="5"/>
          </p:nvPr>
        </p:nvSpPr>
        <p:spPr/>
        <p:txBody>
          <a:bodyPr/>
          <a:lstStyle/>
          <a:p>
            <a:fld id="{CCB6ADED-2F05-4BD6-B1F9-6A1BB2AC827C}" type="slidenum">
              <a:rPr lang="sv-SE" smtClean="0"/>
              <a:t>23</a:t>
            </a:fld>
            <a:endParaRPr lang="sv-SE"/>
          </a:p>
        </p:txBody>
      </p:sp>
    </p:spTree>
    <p:extLst>
      <p:ext uri="{BB962C8B-B14F-4D97-AF65-F5344CB8AC3E}">
        <p14:creationId xmlns:p14="http://schemas.microsoft.com/office/powerpoint/2010/main" val="210421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[Spela filmen för klassen.]</a:t>
            </a:r>
          </a:p>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3</a:t>
            </a:fld>
            <a:endParaRPr lang="sv-SE"/>
          </a:p>
        </p:txBody>
      </p:sp>
    </p:spTree>
    <p:extLst>
      <p:ext uri="{BB962C8B-B14F-4D97-AF65-F5344CB8AC3E}">
        <p14:creationId xmlns:p14="http://schemas.microsoft.com/office/powerpoint/2010/main" val="2113841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Kanske har du hört ungdomar och vuxna som berättat att den mobbning de blev utsatta för i skolan har </a:t>
            </a:r>
            <a:r>
              <a:rPr lang="sv-SE" b="1" dirty="0"/>
              <a:t>[klick] </a:t>
            </a:r>
            <a:r>
              <a:rPr lang="sv-SE" sz="1200" kern="1200" dirty="0">
                <a:solidFill>
                  <a:schemeClr val="tx1"/>
                </a:solidFill>
                <a:effectLst/>
                <a:latin typeface="+mn-lt"/>
                <a:ea typeface="+mn-ea"/>
                <a:cs typeface="+mn-cs"/>
              </a:rPr>
              <a:t>påverkat dem genom livet. Blåmärken och skrapsår som kanske bleknat, men </a:t>
            </a:r>
            <a:r>
              <a:rPr lang="sv-SE" b="1" dirty="0"/>
              <a:t>[klick] </a:t>
            </a:r>
            <a:r>
              <a:rPr lang="sv-SE" sz="1200" kern="1200" dirty="0">
                <a:solidFill>
                  <a:schemeClr val="tx1"/>
                </a:solidFill>
                <a:effectLst/>
                <a:latin typeface="+mn-lt"/>
                <a:ea typeface="+mn-ea"/>
                <a:cs typeface="+mn-cs"/>
              </a:rPr>
              <a:t>ord som suttit kvar tillsammans med </a:t>
            </a:r>
            <a:r>
              <a:rPr lang="sv-SE" b="1" dirty="0"/>
              <a:t>[klick] </a:t>
            </a:r>
            <a:r>
              <a:rPr lang="sv-SE" sz="1200" kern="1200" dirty="0">
                <a:solidFill>
                  <a:schemeClr val="tx1"/>
                </a:solidFill>
                <a:effectLst/>
                <a:latin typeface="+mn-lt"/>
                <a:ea typeface="+mn-ea"/>
                <a:cs typeface="+mn-cs"/>
              </a:rPr>
              <a:t>känslan av att vara värdelös och otillräcklig. Personer som undrar varför just de blev utsatta och varför </a:t>
            </a:r>
            <a:r>
              <a:rPr lang="sv-SE" b="1" dirty="0"/>
              <a:t>[klick] </a:t>
            </a:r>
            <a:r>
              <a:rPr lang="sv-SE" sz="1200" kern="1200" dirty="0">
                <a:solidFill>
                  <a:schemeClr val="tx1"/>
                </a:solidFill>
                <a:effectLst/>
                <a:latin typeface="+mn-lt"/>
                <a:ea typeface="+mn-ea"/>
                <a:cs typeface="+mn-cs"/>
              </a:rPr>
              <a:t>ingen vågade säga till.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Eller så kanske du har hört personer som berättar att de utsatte andra </a:t>
            </a:r>
            <a:r>
              <a:rPr lang="sv-SE" b="1" dirty="0"/>
              <a:t>[klick] </a:t>
            </a:r>
            <a:r>
              <a:rPr lang="sv-SE" sz="1200" kern="1200" dirty="0">
                <a:solidFill>
                  <a:schemeClr val="tx1"/>
                </a:solidFill>
                <a:effectLst/>
                <a:latin typeface="+mn-lt"/>
                <a:ea typeface="+mn-ea"/>
                <a:cs typeface="+mn-cs"/>
              </a:rPr>
              <a:t>utan att tänka på konsekvenserna.</a:t>
            </a:r>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24</a:t>
            </a:fld>
            <a:endParaRPr lang="sv-SE"/>
          </a:p>
        </p:txBody>
      </p:sp>
    </p:spTree>
    <p:extLst>
      <p:ext uri="{BB962C8B-B14F-4D97-AF65-F5344CB8AC3E}">
        <p14:creationId xmlns:p14="http://schemas.microsoft.com/office/powerpoint/2010/main" val="260326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endParaRPr lang="sv-SE" sz="1200" b="1" i="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Om du har en åsikt om något eller vill ändra på något på din skola, upplever du att du har möjlighet att framföra det? Exempelvis genom elevråd, utvecklingssamtal, diskussioner eller enkäter. </a:t>
            </a:r>
          </a:p>
          <a:p>
            <a:endParaRPr lang="sv-SE" sz="120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Har du någon ur personalen på din skola som du känner förtroende för och kan prata med? Det kan vara en mentor, en kurator eller någon annan. </a:t>
            </a:r>
          </a:p>
          <a:p>
            <a:endParaRPr lang="sv-SE" sz="120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Känner du till vilka rutiner din skola har för att skapa trygghet, förebygga kränkningar och vad de gör när kränkningar har skett?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[Låt eleverna läsa tyst och fundera, sedan eventuellt prata i par eller grupp.]</a:t>
            </a:r>
            <a:endParaRPr lang="sv-SE" b="1"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25</a:t>
            </a:fld>
            <a:endParaRPr lang="sv-SE"/>
          </a:p>
        </p:txBody>
      </p:sp>
    </p:spTree>
    <p:extLst>
      <p:ext uri="{BB962C8B-B14F-4D97-AF65-F5344CB8AC3E}">
        <p14:creationId xmlns:p14="http://schemas.microsoft.com/office/powerpoint/2010/main" val="1580496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scenariot högt för klassen.]</a:t>
            </a:r>
          </a:p>
        </p:txBody>
      </p:sp>
      <p:sp>
        <p:nvSpPr>
          <p:cNvPr id="4" name="Platshållare för bildnummer 3"/>
          <p:cNvSpPr>
            <a:spLocks noGrp="1"/>
          </p:cNvSpPr>
          <p:nvPr>
            <p:ph type="sldNum" sz="quarter" idx="5"/>
          </p:nvPr>
        </p:nvSpPr>
        <p:spPr/>
        <p:txBody>
          <a:bodyPr/>
          <a:lstStyle/>
          <a:p>
            <a:fld id="{CCB6ADED-2F05-4BD6-B1F9-6A1BB2AC827C}" type="slidenum">
              <a:rPr lang="sv-SE" smtClean="0"/>
              <a:t>26</a:t>
            </a:fld>
            <a:endParaRPr lang="sv-SE"/>
          </a:p>
        </p:txBody>
      </p:sp>
    </p:spTree>
    <p:extLst>
      <p:ext uri="{BB962C8B-B14F-4D97-AF65-F5344CB8AC3E}">
        <p14:creationId xmlns:p14="http://schemas.microsoft.com/office/powerpoint/2010/main" val="833056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endParaRPr lang="sv-SE" sz="1200" b="1"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personalen i skolan är oroliga för ett barn ska de berätta det för socialtjänsten. På socialtjänsten jobbar det personer som kan hjälpa barn och deras familjer. Att få hjälp är en av barns och ungas rättigheter. Även om det känns svårt, är det bra att du berättar om du mår dåligt. Får du inte hjälp från en person </a:t>
            </a:r>
            <a:r>
              <a:rPr lang="sv-SE" sz="1200" kern="1200">
                <a:solidFill>
                  <a:schemeClr val="tx1"/>
                </a:solidFill>
                <a:effectLst/>
                <a:latin typeface="+mn-lt"/>
                <a:ea typeface="+mn-ea"/>
                <a:cs typeface="+mn-cs"/>
              </a:rPr>
              <a:t>i personalen, </a:t>
            </a:r>
            <a:r>
              <a:rPr lang="sv-SE" sz="1200" kern="1200" dirty="0">
                <a:solidFill>
                  <a:schemeClr val="tx1"/>
                </a:solidFill>
                <a:effectLst/>
                <a:latin typeface="+mn-lt"/>
                <a:ea typeface="+mn-ea"/>
                <a:cs typeface="+mn-cs"/>
              </a:rPr>
              <a:t>ska du gå till en annan. För en del kan det vara lättare att skriva till någon ur personalen om det som är jobbigt. </a:t>
            </a:r>
          </a:p>
        </p:txBody>
      </p:sp>
      <p:sp>
        <p:nvSpPr>
          <p:cNvPr id="4" name="Platshållare för bildnummer 3"/>
          <p:cNvSpPr>
            <a:spLocks noGrp="1"/>
          </p:cNvSpPr>
          <p:nvPr>
            <p:ph type="sldNum" sz="quarter" idx="5"/>
          </p:nvPr>
        </p:nvSpPr>
        <p:spPr/>
        <p:txBody>
          <a:bodyPr/>
          <a:lstStyle/>
          <a:p>
            <a:fld id="{CCB6ADED-2F05-4BD6-B1F9-6A1BB2AC827C}" type="slidenum">
              <a:rPr lang="sv-SE" smtClean="0"/>
              <a:t>27</a:t>
            </a:fld>
            <a:endParaRPr lang="sv-SE"/>
          </a:p>
        </p:txBody>
      </p:sp>
    </p:spTree>
    <p:extLst>
      <p:ext uri="{BB962C8B-B14F-4D97-AF65-F5344CB8AC3E}">
        <p14:creationId xmlns:p14="http://schemas.microsoft.com/office/powerpoint/2010/main" val="1990994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endParaRPr lang="sv-SE" sz="1200" b="1" i="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Kan personer kränka andra utan att förstå det själva? </a:t>
            </a:r>
          </a:p>
          <a:p>
            <a:endParaRPr lang="sv-SE" sz="120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Var går gränsen mellan skoj och allvar? </a:t>
            </a:r>
          </a:p>
          <a:p>
            <a:endParaRPr lang="sv-SE" sz="120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Varför är det så svårt för de som står bredvid att göra eller säga något?</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[Låt eleverna läsa tyst och fundera, sedan eventuellt prata i par eller grupp.]</a:t>
            </a:r>
            <a:endParaRPr lang="sv-SE" b="1"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29</a:t>
            </a:fld>
            <a:endParaRPr lang="sv-SE"/>
          </a:p>
        </p:txBody>
      </p:sp>
    </p:spTree>
    <p:extLst>
      <p:ext uri="{BB962C8B-B14F-4D97-AF65-F5344CB8AC3E}">
        <p14:creationId xmlns:p14="http://schemas.microsoft.com/office/powerpoint/2010/main" val="1050391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återkopplingen högt för klassen.]</a:t>
            </a:r>
          </a:p>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30</a:t>
            </a:fld>
            <a:endParaRPr lang="sv-SE"/>
          </a:p>
        </p:txBody>
      </p:sp>
    </p:spTree>
    <p:extLst>
      <p:ext uri="{BB962C8B-B14F-4D97-AF65-F5344CB8AC3E}">
        <p14:creationId xmlns:p14="http://schemas.microsoft.com/office/powerpoint/2010/main" val="4036731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[Läs återkopplingen högt för klassen.]</a:t>
            </a:r>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31</a:t>
            </a:fld>
            <a:endParaRPr lang="sv-SE"/>
          </a:p>
        </p:txBody>
      </p:sp>
    </p:spTree>
    <p:extLst>
      <p:ext uri="{BB962C8B-B14F-4D97-AF65-F5344CB8AC3E}">
        <p14:creationId xmlns:p14="http://schemas.microsoft.com/office/powerpoint/2010/main" val="1767323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[Be eleverna skriva ner sina tankar om vad de kan göra när de tror att någon behöver hjälp, har blivit utsatt eller mår dåligt </a:t>
            </a:r>
            <a:r>
              <a:rPr lang="sv-SE" sz="1200" b="1" kern="1200" dirty="0">
                <a:solidFill>
                  <a:schemeClr val="tx1"/>
                </a:solidFill>
                <a:effectLst/>
                <a:latin typeface="+mn-lt"/>
                <a:ea typeface="+mn-ea"/>
                <a:cs typeface="+mn-cs"/>
              </a:rPr>
              <a:t>i elevhäftet under rubriken ”Hur kan jag hjälpa någon?” på sida 15. Välj sedan om de får möjlighet att berätta vad de skrivit eller om återkopplingen på nästa sida ges direkt.]</a:t>
            </a:r>
            <a:endParaRPr lang="sv-SE" b="1"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32</a:t>
            </a:fld>
            <a:endParaRPr lang="sv-SE"/>
          </a:p>
        </p:txBody>
      </p:sp>
    </p:spTree>
    <p:extLst>
      <p:ext uri="{BB962C8B-B14F-4D97-AF65-F5344CB8AC3E}">
        <p14:creationId xmlns:p14="http://schemas.microsoft.com/office/powerpoint/2010/main" val="507103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[Läs återkopplingen högt för klassen</a:t>
            </a:r>
            <a:r>
              <a:rPr lang="sv-SE" sz="1200" b="1" kern="1200" dirty="0">
                <a:solidFill>
                  <a:schemeClr val="tx1"/>
                </a:solidFill>
                <a:effectLst/>
                <a:latin typeface="+mn-lt"/>
                <a:ea typeface="+mn-ea"/>
                <a:cs typeface="+mn-cs"/>
              </a:rPr>
              <a:t>.]</a:t>
            </a:r>
            <a:endParaRPr lang="sv-SE" b="1" dirty="0"/>
          </a:p>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33</a:t>
            </a:fld>
            <a:endParaRPr lang="sv-SE"/>
          </a:p>
        </p:txBody>
      </p:sp>
    </p:spTree>
    <p:extLst>
      <p:ext uri="{BB962C8B-B14F-4D97-AF65-F5344CB8AC3E}">
        <p14:creationId xmlns:p14="http://schemas.microsoft.com/office/powerpoint/2010/main" val="2539130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endParaRPr lang="sv-SE" sz="1200" b="1"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folk inte vågade säga i skolan skrev de i stället på nätet. Nätmobbningen gjorde att det hemska även kom hem till mig där jag borde vara trygg. Mobbningen var med mig var jag än var och jag tror att det gjorde det tio gånger värre och påverkade mitt mående ännu mer.”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F.d. elev</a:t>
            </a:r>
          </a:p>
        </p:txBody>
      </p:sp>
      <p:sp>
        <p:nvSpPr>
          <p:cNvPr id="4" name="Platshållare för bildnummer 3"/>
          <p:cNvSpPr>
            <a:spLocks noGrp="1"/>
          </p:cNvSpPr>
          <p:nvPr>
            <p:ph type="sldNum" sz="quarter" idx="5"/>
          </p:nvPr>
        </p:nvSpPr>
        <p:spPr/>
        <p:txBody>
          <a:bodyPr/>
          <a:lstStyle/>
          <a:p>
            <a:fld id="{CCB6ADED-2F05-4BD6-B1F9-6A1BB2AC827C}" type="slidenum">
              <a:rPr lang="sv-SE" smtClean="0"/>
              <a:t>34</a:t>
            </a:fld>
            <a:endParaRPr lang="sv-SE"/>
          </a:p>
        </p:txBody>
      </p:sp>
    </p:spTree>
    <p:extLst>
      <p:ext uri="{BB962C8B-B14F-4D97-AF65-F5344CB8AC3E}">
        <p14:creationId xmlns:p14="http://schemas.microsoft.com/office/powerpoint/2010/main" val="140205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högt för klassen. </a:t>
            </a:r>
            <a:r>
              <a:rPr lang="sv-SE" sz="1200" b="1" kern="1200" dirty="0">
                <a:solidFill>
                  <a:schemeClr val="tx1"/>
                </a:solidFill>
                <a:effectLst/>
                <a:latin typeface="+mn-lt"/>
                <a:ea typeface="+mn-ea"/>
                <a:cs typeface="+mn-cs"/>
              </a:rPr>
              <a:t>Gå vidare till nästa sida för att se exempel på barns rättigheter.]</a:t>
            </a:r>
            <a:endParaRPr lang="sv-SE" b="1"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5</a:t>
            </a:fld>
            <a:endParaRPr lang="sv-SE"/>
          </a:p>
        </p:txBody>
      </p:sp>
    </p:spTree>
    <p:extLst>
      <p:ext uri="{BB962C8B-B14F-4D97-AF65-F5344CB8AC3E}">
        <p14:creationId xmlns:p14="http://schemas.microsoft.com/office/powerpoint/2010/main" val="2861445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endParaRPr lang="sv-SE" sz="1200" b="1"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Nu kommer några påståenden om nätet. Håller du med?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[Påståenden kring nätet klickas fram. Eleverna diskuterar två och två. Sedan lyfts frågorna i helgrupp. Detta kan även göras som en värderingsövning där eleverna byter plats om de håller med, eller sitter kvar om de inte håller med.]</a:t>
            </a:r>
          </a:p>
          <a:p>
            <a:r>
              <a:rPr lang="sv-SE" sz="1200" kern="1200" dirty="0">
                <a:solidFill>
                  <a:schemeClr val="tx1"/>
                </a:solidFill>
                <a:effectLst/>
                <a:latin typeface="+mn-lt"/>
                <a:ea typeface="+mn-ea"/>
                <a:cs typeface="+mn-cs"/>
              </a:rPr>
              <a:t> </a:t>
            </a:r>
          </a:p>
          <a:p>
            <a:r>
              <a:rPr lang="sv-SE" b="1" dirty="0"/>
              <a:t>[klick] </a:t>
            </a:r>
            <a:r>
              <a:rPr lang="sv-SE" sz="1200" kern="1200" dirty="0">
                <a:solidFill>
                  <a:schemeClr val="tx1"/>
                </a:solidFill>
                <a:effectLst/>
                <a:latin typeface="+mn-lt"/>
                <a:ea typeface="+mn-ea"/>
                <a:cs typeface="+mn-cs"/>
              </a:rPr>
              <a:t>Det är viktigt att svara snabbt på ett meddelande.</a:t>
            </a:r>
          </a:p>
        </p:txBody>
      </p:sp>
      <p:sp>
        <p:nvSpPr>
          <p:cNvPr id="4" name="Platshållare för bildnummer 3"/>
          <p:cNvSpPr>
            <a:spLocks noGrp="1"/>
          </p:cNvSpPr>
          <p:nvPr>
            <p:ph type="sldNum" sz="quarter" idx="5"/>
          </p:nvPr>
        </p:nvSpPr>
        <p:spPr/>
        <p:txBody>
          <a:bodyPr/>
          <a:lstStyle/>
          <a:p>
            <a:fld id="{CCB6ADED-2F05-4BD6-B1F9-6A1BB2AC827C}" type="slidenum">
              <a:rPr lang="sv-SE" smtClean="0"/>
              <a:t>35</a:t>
            </a:fld>
            <a:endParaRPr lang="sv-SE"/>
          </a:p>
        </p:txBody>
      </p:sp>
    </p:spTree>
    <p:extLst>
      <p:ext uri="{BB962C8B-B14F-4D97-AF65-F5344CB8AC3E}">
        <p14:creationId xmlns:p14="http://schemas.microsoft.com/office/powerpoint/2010/main" val="17848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roligare att träffa vänner på riktigt än på nätet.</a:t>
            </a:r>
          </a:p>
        </p:txBody>
      </p:sp>
      <p:sp>
        <p:nvSpPr>
          <p:cNvPr id="4" name="Platshållare för bildnummer 3"/>
          <p:cNvSpPr>
            <a:spLocks noGrp="1"/>
          </p:cNvSpPr>
          <p:nvPr>
            <p:ph type="sldNum" sz="quarter" idx="5"/>
          </p:nvPr>
        </p:nvSpPr>
        <p:spPr/>
        <p:txBody>
          <a:bodyPr/>
          <a:lstStyle/>
          <a:p>
            <a:fld id="{CCB6ADED-2F05-4BD6-B1F9-6A1BB2AC827C}" type="slidenum">
              <a:rPr lang="sv-SE" smtClean="0"/>
              <a:t>36</a:t>
            </a:fld>
            <a:endParaRPr lang="sv-SE"/>
          </a:p>
        </p:txBody>
      </p:sp>
    </p:spTree>
    <p:extLst>
      <p:ext uri="{BB962C8B-B14F-4D97-AF65-F5344CB8AC3E}">
        <p14:creationId xmlns:p14="http://schemas.microsoft.com/office/powerpoint/2010/main" val="394189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rgbClr val="3B3838"/>
                </a:solidFill>
                <a:latin typeface="The Sans Black-" pitchFamily="50" charset="0"/>
              </a:rPr>
              <a:t>Det är lättare att skriva snälla saker än att säga dem.</a:t>
            </a:r>
          </a:p>
        </p:txBody>
      </p:sp>
      <p:sp>
        <p:nvSpPr>
          <p:cNvPr id="4" name="Platshållare för bildnummer 3"/>
          <p:cNvSpPr>
            <a:spLocks noGrp="1"/>
          </p:cNvSpPr>
          <p:nvPr>
            <p:ph type="sldNum" sz="quarter" idx="5"/>
          </p:nvPr>
        </p:nvSpPr>
        <p:spPr/>
        <p:txBody>
          <a:bodyPr/>
          <a:lstStyle/>
          <a:p>
            <a:fld id="{CCB6ADED-2F05-4BD6-B1F9-6A1BB2AC827C}" type="slidenum">
              <a:rPr lang="sv-SE" smtClean="0"/>
              <a:t>37</a:t>
            </a:fld>
            <a:endParaRPr lang="sv-SE"/>
          </a:p>
        </p:txBody>
      </p:sp>
    </p:spTree>
    <p:extLst>
      <p:ext uri="{BB962C8B-B14F-4D97-AF65-F5344CB8AC3E}">
        <p14:creationId xmlns:p14="http://schemas.microsoft.com/office/powerpoint/2010/main" val="4279104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lätt att tappa bort tiden när jag håller på med telefonen.</a:t>
            </a:r>
          </a:p>
        </p:txBody>
      </p:sp>
      <p:sp>
        <p:nvSpPr>
          <p:cNvPr id="4" name="Platshållare för bildnummer 3"/>
          <p:cNvSpPr>
            <a:spLocks noGrp="1"/>
          </p:cNvSpPr>
          <p:nvPr>
            <p:ph type="sldNum" sz="quarter" idx="5"/>
          </p:nvPr>
        </p:nvSpPr>
        <p:spPr/>
        <p:txBody>
          <a:bodyPr/>
          <a:lstStyle/>
          <a:p>
            <a:fld id="{CCB6ADED-2F05-4BD6-B1F9-6A1BB2AC827C}" type="slidenum">
              <a:rPr lang="sv-SE" smtClean="0"/>
              <a:t>38</a:t>
            </a:fld>
            <a:endParaRPr lang="sv-SE"/>
          </a:p>
        </p:txBody>
      </p:sp>
    </p:spTree>
    <p:extLst>
      <p:ext uri="{BB962C8B-B14F-4D97-AF65-F5344CB8AC3E}">
        <p14:creationId xmlns:p14="http://schemas.microsoft.com/office/powerpoint/2010/main" val="2225177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okej att lägga ut vilka bilder jag vill på mig själv i sociala medier.</a:t>
            </a:r>
          </a:p>
        </p:txBody>
      </p:sp>
      <p:sp>
        <p:nvSpPr>
          <p:cNvPr id="4" name="Platshållare för bildnummer 3"/>
          <p:cNvSpPr>
            <a:spLocks noGrp="1"/>
          </p:cNvSpPr>
          <p:nvPr>
            <p:ph type="sldNum" sz="quarter" idx="5"/>
          </p:nvPr>
        </p:nvSpPr>
        <p:spPr/>
        <p:txBody>
          <a:bodyPr/>
          <a:lstStyle/>
          <a:p>
            <a:fld id="{CCB6ADED-2F05-4BD6-B1F9-6A1BB2AC827C}" type="slidenum">
              <a:rPr lang="sv-SE" smtClean="0"/>
              <a:t>39</a:t>
            </a:fld>
            <a:endParaRPr lang="sv-SE"/>
          </a:p>
        </p:txBody>
      </p:sp>
    </p:spTree>
    <p:extLst>
      <p:ext uri="{BB962C8B-B14F-4D97-AF65-F5344CB8AC3E}">
        <p14:creationId xmlns:p14="http://schemas.microsoft.com/office/powerpoint/2010/main" val="3906436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viktigt att göra om bilder med filter eller att redigera dem på annat sätt.</a:t>
            </a:r>
          </a:p>
        </p:txBody>
      </p:sp>
      <p:sp>
        <p:nvSpPr>
          <p:cNvPr id="4" name="Platshållare för bildnummer 3"/>
          <p:cNvSpPr>
            <a:spLocks noGrp="1"/>
          </p:cNvSpPr>
          <p:nvPr>
            <p:ph type="sldNum" sz="quarter" idx="5"/>
          </p:nvPr>
        </p:nvSpPr>
        <p:spPr/>
        <p:txBody>
          <a:bodyPr/>
          <a:lstStyle/>
          <a:p>
            <a:fld id="{CCB6ADED-2F05-4BD6-B1F9-6A1BB2AC827C}" type="slidenum">
              <a:rPr lang="sv-SE" smtClean="0"/>
              <a:t>40</a:t>
            </a:fld>
            <a:endParaRPr lang="sv-SE"/>
          </a:p>
        </p:txBody>
      </p:sp>
    </p:spTree>
    <p:extLst>
      <p:ext uri="{BB962C8B-B14F-4D97-AF65-F5344CB8AC3E}">
        <p14:creationId xmlns:p14="http://schemas.microsoft.com/office/powerpoint/2010/main" val="4154511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bra att vara försiktig på nätet, även med att skicka bilder i chattar med mina vänner.</a:t>
            </a:r>
          </a:p>
        </p:txBody>
      </p:sp>
      <p:sp>
        <p:nvSpPr>
          <p:cNvPr id="4" name="Platshållare för bildnummer 3"/>
          <p:cNvSpPr>
            <a:spLocks noGrp="1"/>
          </p:cNvSpPr>
          <p:nvPr>
            <p:ph type="sldNum" sz="quarter" idx="5"/>
          </p:nvPr>
        </p:nvSpPr>
        <p:spPr/>
        <p:txBody>
          <a:bodyPr/>
          <a:lstStyle/>
          <a:p>
            <a:fld id="{CCB6ADED-2F05-4BD6-B1F9-6A1BB2AC827C}" type="slidenum">
              <a:rPr lang="sv-SE" smtClean="0"/>
              <a:t>41</a:t>
            </a:fld>
            <a:endParaRPr lang="sv-SE"/>
          </a:p>
        </p:txBody>
      </p:sp>
    </p:spTree>
    <p:extLst>
      <p:ext uri="{BB962C8B-B14F-4D97-AF65-F5344CB8AC3E}">
        <p14:creationId xmlns:p14="http://schemas.microsoft.com/office/powerpoint/2010/main" val="83456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lätt att bli avundsjuk på andra.</a:t>
            </a:r>
          </a:p>
        </p:txBody>
      </p:sp>
      <p:sp>
        <p:nvSpPr>
          <p:cNvPr id="4" name="Platshållare för bildnummer 3"/>
          <p:cNvSpPr>
            <a:spLocks noGrp="1"/>
          </p:cNvSpPr>
          <p:nvPr>
            <p:ph type="sldNum" sz="quarter" idx="5"/>
          </p:nvPr>
        </p:nvSpPr>
        <p:spPr/>
        <p:txBody>
          <a:bodyPr/>
          <a:lstStyle/>
          <a:p>
            <a:fld id="{CCB6ADED-2F05-4BD6-B1F9-6A1BB2AC827C}" type="slidenum">
              <a:rPr lang="sv-SE" smtClean="0"/>
              <a:t>42</a:t>
            </a:fld>
            <a:endParaRPr lang="sv-SE"/>
          </a:p>
        </p:txBody>
      </p:sp>
    </p:spTree>
    <p:extLst>
      <p:ext uri="{BB962C8B-B14F-4D97-AF65-F5344CB8AC3E}">
        <p14:creationId xmlns:p14="http://schemas.microsoft.com/office/powerpoint/2010/main" val="3907214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viktigt att inte sprida klipp eller bilder som är taskiga mot någon, även om man inte känner dem.</a:t>
            </a:r>
          </a:p>
        </p:txBody>
      </p:sp>
      <p:sp>
        <p:nvSpPr>
          <p:cNvPr id="4" name="Platshållare för bildnummer 3"/>
          <p:cNvSpPr>
            <a:spLocks noGrp="1"/>
          </p:cNvSpPr>
          <p:nvPr>
            <p:ph type="sldNum" sz="quarter" idx="5"/>
          </p:nvPr>
        </p:nvSpPr>
        <p:spPr/>
        <p:txBody>
          <a:bodyPr/>
          <a:lstStyle/>
          <a:p>
            <a:fld id="{CCB6ADED-2F05-4BD6-B1F9-6A1BB2AC827C}" type="slidenum">
              <a:rPr lang="sv-SE" smtClean="0"/>
              <a:t>43</a:t>
            </a:fld>
            <a:endParaRPr lang="sv-SE"/>
          </a:p>
        </p:txBody>
      </p:sp>
    </p:spTree>
    <p:extLst>
      <p:ext uri="{BB962C8B-B14F-4D97-AF65-F5344CB8AC3E}">
        <p14:creationId xmlns:p14="http://schemas.microsoft.com/office/powerpoint/2010/main" val="3152634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bättre att säga viktiga saker direkt istället för i sociala medier.</a:t>
            </a:r>
          </a:p>
          <a:p>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[Efter detta påståendet kommer det en återkoppling.]</a:t>
            </a:r>
          </a:p>
        </p:txBody>
      </p:sp>
      <p:sp>
        <p:nvSpPr>
          <p:cNvPr id="4" name="Platshållare för bildnummer 3"/>
          <p:cNvSpPr>
            <a:spLocks noGrp="1"/>
          </p:cNvSpPr>
          <p:nvPr>
            <p:ph type="sldNum" sz="quarter" idx="5"/>
          </p:nvPr>
        </p:nvSpPr>
        <p:spPr/>
        <p:txBody>
          <a:bodyPr/>
          <a:lstStyle/>
          <a:p>
            <a:fld id="{CCB6ADED-2F05-4BD6-B1F9-6A1BB2AC827C}" type="slidenum">
              <a:rPr lang="sv-SE" smtClean="0"/>
              <a:t>44</a:t>
            </a:fld>
            <a:endParaRPr lang="sv-SE"/>
          </a:p>
        </p:txBody>
      </p:sp>
    </p:spTree>
    <p:extLst>
      <p:ext uri="{BB962C8B-B14F-4D97-AF65-F5344CB8AC3E}">
        <p14:creationId xmlns:p14="http://schemas.microsoft.com/office/powerpoint/2010/main" val="154746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pPr lvl="0"/>
            <a:endParaRPr lang="sv-SE" sz="1200" b="1" i="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Alla barn är lika mycket värda och ingen får behandlas sämre. </a:t>
            </a:r>
          </a:p>
          <a:p>
            <a:pPr lvl="0"/>
            <a:endParaRPr lang="sv-SE" sz="1200" kern="1200" dirty="0">
              <a:solidFill>
                <a:schemeClr val="tx1"/>
              </a:solidFill>
              <a:effectLst/>
              <a:latin typeface="+mn-lt"/>
              <a:ea typeface="+mn-ea"/>
              <a:cs typeface="+mn-cs"/>
            </a:endParaRPr>
          </a:p>
          <a:p>
            <a:pPr lvl="0"/>
            <a:r>
              <a:rPr lang="sv-SE" b="1" dirty="0"/>
              <a:t>[klick] </a:t>
            </a:r>
            <a:r>
              <a:rPr lang="sv-SE" sz="1200" kern="1200" dirty="0">
                <a:solidFill>
                  <a:schemeClr val="tx1"/>
                </a:solidFill>
                <a:effectLst/>
                <a:latin typeface="+mn-lt"/>
                <a:ea typeface="+mn-ea"/>
                <a:cs typeface="+mn-cs"/>
              </a:rPr>
              <a:t>Du har rätt att bli behandlad på ett bra sätt både verbalt, fysiskt och psykiskt.</a:t>
            </a:r>
          </a:p>
          <a:p>
            <a:pPr lvl="0"/>
            <a:endParaRPr lang="sv-SE" sz="1200" kern="1200" dirty="0">
              <a:solidFill>
                <a:schemeClr val="tx1"/>
              </a:solidFill>
              <a:effectLst/>
              <a:latin typeface="+mn-lt"/>
              <a:ea typeface="+mn-ea"/>
              <a:cs typeface="+mn-cs"/>
            </a:endParaRPr>
          </a:p>
          <a:p>
            <a:pPr lvl="0"/>
            <a:r>
              <a:rPr lang="sv-SE" b="1" dirty="0"/>
              <a:t>[klick] </a:t>
            </a:r>
            <a:r>
              <a:rPr lang="sv-SE" sz="1200" kern="1200" dirty="0">
                <a:solidFill>
                  <a:schemeClr val="tx1"/>
                </a:solidFill>
                <a:effectLst/>
                <a:latin typeface="+mn-lt"/>
                <a:ea typeface="+mn-ea"/>
                <a:cs typeface="+mn-cs"/>
              </a:rPr>
              <a:t>Du har rätt till utveckling. Du har rätt att lära dig saker både i och utanför skolan oavsett vilka behov du har. </a:t>
            </a:r>
          </a:p>
          <a:p>
            <a:pPr lvl="0"/>
            <a:endParaRPr lang="sv-SE" sz="1200" kern="1200" dirty="0">
              <a:solidFill>
                <a:schemeClr val="tx1"/>
              </a:solidFill>
              <a:effectLst/>
              <a:latin typeface="+mn-lt"/>
              <a:ea typeface="+mn-ea"/>
              <a:cs typeface="+mn-cs"/>
            </a:endParaRPr>
          </a:p>
          <a:p>
            <a:pPr lvl="0"/>
            <a:r>
              <a:rPr lang="sv-SE" b="1" dirty="0"/>
              <a:t>[klick] </a:t>
            </a:r>
            <a:r>
              <a:rPr lang="sv-SE" sz="1200" kern="1200" dirty="0">
                <a:solidFill>
                  <a:schemeClr val="tx1"/>
                </a:solidFill>
                <a:effectLst/>
                <a:latin typeface="+mn-lt"/>
                <a:ea typeface="+mn-ea"/>
                <a:cs typeface="+mn-cs"/>
              </a:rPr>
              <a:t>Du har rätt att lära dig om dina rättigheter och hur du respekterar andra barn och vuxna.  </a:t>
            </a:r>
          </a:p>
          <a:p>
            <a:pPr lvl="0"/>
            <a:endParaRPr lang="sv-SE" sz="1200" kern="1200" dirty="0">
              <a:solidFill>
                <a:schemeClr val="tx1"/>
              </a:solidFill>
              <a:effectLst/>
              <a:latin typeface="+mn-lt"/>
              <a:ea typeface="+mn-ea"/>
              <a:cs typeface="+mn-cs"/>
            </a:endParaRPr>
          </a:p>
          <a:p>
            <a:pPr lvl="0"/>
            <a:r>
              <a:rPr lang="sv-SE" b="1" dirty="0"/>
              <a:t>[klick] </a:t>
            </a:r>
            <a:r>
              <a:rPr lang="sv-SE" sz="1200" kern="1200" dirty="0">
                <a:solidFill>
                  <a:schemeClr val="tx1"/>
                </a:solidFill>
                <a:effectLst/>
                <a:latin typeface="+mn-lt"/>
                <a:ea typeface="+mn-ea"/>
                <a:cs typeface="+mn-cs"/>
              </a:rPr>
              <a:t>Du har rätt att säga vad du tycker och vuxna ska lyssna på dig.</a:t>
            </a:r>
          </a:p>
          <a:p>
            <a:pPr lvl="0"/>
            <a:endParaRPr lang="sv-SE" sz="1200" kern="1200" dirty="0">
              <a:solidFill>
                <a:schemeClr val="tx1"/>
              </a:solidFill>
              <a:effectLst/>
              <a:latin typeface="+mn-lt"/>
              <a:ea typeface="+mn-ea"/>
              <a:cs typeface="+mn-cs"/>
            </a:endParaRPr>
          </a:p>
          <a:p>
            <a:pPr lvl="0"/>
            <a:r>
              <a:rPr lang="sv-SE" b="1" dirty="0"/>
              <a:t>[klick] </a:t>
            </a:r>
            <a:r>
              <a:rPr lang="sv-SE" sz="1200" kern="1200" dirty="0">
                <a:solidFill>
                  <a:schemeClr val="tx1"/>
                </a:solidFill>
                <a:effectLst/>
                <a:latin typeface="+mn-lt"/>
                <a:ea typeface="+mn-ea"/>
                <a:cs typeface="+mn-cs"/>
              </a:rPr>
              <a:t>När vuxna bestämmer saker ska de tänka på vad som blir bäst för dig. </a:t>
            </a:r>
          </a:p>
          <a:p>
            <a:pPr lvl="0"/>
            <a:endParaRPr lang="sv-SE" sz="1200" kern="1200" dirty="0">
              <a:solidFill>
                <a:schemeClr val="tx1"/>
              </a:solidFill>
              <a:effectLst/>
              <a:latin typeface="+mn-lt"/>
              <a:ea typeface="+mn-ea"/>
              <a:cs typeface="+mn-cs"/>
            </a:endParaRPr>
          </a:p>
          <a:p>
            <a:pPr lvl="0"/>
            <a:r>
              <a:rPr lang="sv-SE" b="1" dirty="0"/>
              <a:t>[klick] </a:t>
            </a:r>
            <a:r>
              <a:rPr lang="sv-SE" sz="1200" kern="1200" dirty="0">
                <a:solidFill>
                  <a:schemeClr val="tx1"/>
                </a:solidFill>
                <a:effectLst/>
                <a:latin typeface="+mn-lt"/>
                <a:ea typeface="+mn-ea"/>
                <a:cs typeface="+mn-cs"/>
              </a:rPr>
              <a:t>Du har rätt till vuxna som tar hand om dig. </a:t>
            </a:r>
          </a:p>
          <a:p>
            <a:pPr lvl="0"/>
            <a:endParaRPr lang="sv-SE" sz="1200" kern="1200" dirty="0">
              <a:solidFill>
                <a:schemeClr val="tx1"/>
              </a:solidFill>
              <a:effectLst/>
              <a:latin typeface="+mn-lt"/>
              <a:ea typeface="+mn-ea"/>
              <a:cs typeface="+mn-cs"/>
            </a:endParaRPr>
          </a:p>
          <a:p>
            <a:pPr lvl="0"/>
            <a:r>
              <a:rPr lang="sv-SE" b="1" dirty="0"/>
              <a:t>[klick] </a:t>
            </a:r>
            <a:r>
              <a:rPr lang="sv-SE" sz="1200" kern="1200" dirty="0">
                <a:solidFill>
                  <a:schemeClr val="tx1"/>
                </a:solidFill>
                <a:effectLst/>
                <a:latin typeface="+mn-lt"/>
                <a:ea typeface="+mn-ea"/>
                <a:cs typeface="+mn-cs"/>
              </a:rPr>
              <a:t>Du har rätt till ett privatliv.</a:t>
            </a:r>
          </a:p>
          <a:p>
            <a:pPr lvl="0"/>
            <a:endParaRPr lang="sv-SE" sz="1200" kern="1200" dirty="0">
              <a:solidFill>
                <a:schemeClr val="tx1"/>
              </a:solidFill>
              <a:effectLst/>
              <a:latin typeface="+mn-lt"/>
              <a:ea typeface="+mn-ea"/>
              <a:cs typeface="+mn-cs"/>
            </a:endParaRPr>
          </a:p>
          <a:p>
            <a:pPr lvl="0"/>
            <a:r>
              <a:rPr lang="sv-SE" b="1" dirty="0"/>
              <a:t>[klick] </a:t>
            </a:r>
            <a:r>
              <a:rPr lang="sv-SE" sz="1200" kern="1200" dirty="0">
                <a:solidFill>
                  <a:schemeClr val="tx1"/>
                </a:solidFill>
                <a:effectLst/>
                <a:latin typeface="+mn-lt"/>
                <a:ea typeface="+mn-ea"/>
                <a:cs typeface="+mn-cs"/>
              </a:rPr>
              <a:t>Du har rätt till fritid och vila.</a:t>
            </a:r>
          </a:p>
          <a:p>
            <a:endParaRPr lang="sv-SE" sz="120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Du har rätt att känna dig trygg och må bra.</a:t>
            </a:r>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6</a:t>
            </a:fld>
            <a:endParaRPr lang="sv-SE"/>
          </a:p>
        </p:txBody>
      </p:sp>
    </p:spTree>
    <p:extLst>
      <p:ext uri="{BB962C8B-B14F-4D97-AF65-F5344CB8AC3E}">
        <p14:creationId xmlns:p14="http://schemas.microsoft.com/office/powerpoint/2010/main" val="3506808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återkopplingen högt för klassen.]</a:t>
            </a:r>
          </a:p>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45</a:t>
            </a:fld>
            <a:endParaRPr lang="sv-SE"/>
          </a:p>
        </p:txBody>
      </p:sp>
    </p:spTree>
    <p:extLst>
      <p:ext uri="{BB962C8B-B14F-4D97-AF65-F5344CB8AC3E}">
        <p14:creationId xmlns:p14="http://schemas.microsoft.com/office/powerpoint/2010/main" val="1591932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scenariot högt för klassen.]</a:t>
            </a:r>
          </a:p>
        </p:txBody>
      </p:sp>
      <p:sp>
        <p:nvSpPr>
          <p:cNvPr id="4" name="Platshållare för bildnummer 3"/>
          <p:cNvSpPr>
            <a:spLocks noGrp="1"/>
          </p:cNvSpPr>
          <p:nvPr>
            <p:ph type="sldNum" sz="quarter" idx="5"/>
          </p:nvPr>
        </p:nvSpPr>
        <p:spPr/>
        <p:txBody>
          <a:bodyPr/>
          <a:lstStyle/>
          <a:p>
            <a:fld id="{CCB6ADED-2F05-4BD6-B1F9-6A1BB2AC827C}" type="slidenum">
              <a:rPr lang="sv-SE" smtClean="0"/>
              <a:t>47</a:t>
            </a:fld>
            <a:endParaRPr lang="sv-SE"/>
          </a:p>
        </p:txBody>
      </p:sp>
    </p:spTree>
    <p:extLst>
      <p:ext uri="{BB962C8B-B14F-4D97-AF65-F5344CB8AC3E}">
        <p14:creationId xmlns:p14="http://schemas.microsoft.com/office/powerpoint/2010/main" val="1231793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[Be eleverna skriva ner vad de kan göra för att skolan ska vara en bra plats för alla </a:t>
            </a:r>
            <a:r>
              <a:rPr lang="sv-SE" sz="1200" b="1" kern="1200" dirty="0">
                <a:solidFill>
                  <a:schemeClr val="tx1"/>
                </a:solidFill>
                <a:effectLst/>
                <a:latin typeface="+mn-lt"/>
                <a:ea typeface="+mn-ea"/>
                <a:cs typeface="+mn-cs"/>
              </a:rPr>
              <a:t>i elevhäftet under rubriken ”Mina förslag” på sida 16. Låt dem sedan berätta för varandra, i par eller grupp, vad de kan göra. Anteckna det som sägs. Detta material kan ni sedan arbeta vidare utifrån.]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[Berätta att det finns boktips i häftet och länkar till hemsidor dit eleverna kan höra av sig eller läsa mer.]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CCB6ADED-2F05-4BD6-B1F9-6A1BB2AC827C}" type="slidenum">
              <a:rPr lang="sv-SE" smtClean="0"/>
              <a:t>48</a:t>
            </a:fld>
            <a:endParaRPr lang="sv-SE"/>
          </a:p>
        </p:txBody>
      </p:sp>
    </p:spTree>
    <p:extLst>
      <p:ext uri="{BB962C8B-B14F-4D97-AF65-F5344CB8AC3E}">
        <p14:creationId xmlns:p14="http://schemas.microsoft.com/office/powerpoint/2010/main" val="29707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scenariot högt för klassen.]</a:t>
            </a:r>
          </a:p>
        </p:txBody>
      </p:sp>
      <p:sp>
        <p:nvSpPr>
          <p:cNvPr id="4" name="Platshållare för bildnummer 3"/>
          <p:cNvSpPr>
            <a:spLocks noGrp="1"/>
          </p:cNvSpPr>
          <p:nvPr>
            <p:ph type="sldNum" sz="quarter" idx="5"/>
          </p:nvPr>
        </p:nvSpPr>
        <p:spPr/>
        <p:txBody>
          <a:bodyPr/>
          <a:lstStyle/>
          <a:p>
            <a:fld id="{CCB6ADED-2F05-4BD6-B1F9-6A1BB2AC827C}" type="slidenum">
              <a:rPr lang="sv-SE" smtClean="0"/>
              <a:t>7</a:t>
            </a:fld>
            <a:endParaRPr lang="sv-SE"/>
          </a:p>
        </p:txBody>
      </p:sp>
    </p:spTree>
    <p:extLst>
      <p:ext uri="{BB962C8B-B14F-4D97-AF65-F5344CB8AC3E}">
        <p14:creationId xmlns:p14="http://schemas.microsoft.com/office/powerpoint/2010/main" val="58106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endParaRPr lang="sv-SE" sz="1200" b="1" i="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Tycker du att det som händer Aron är kränkande?</a:t>
            </a:r>
          </a:p>
          <a:p>
            <a:endParaRPr lang="sv-SE" sz="120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Hur tror du att Aron upplever detta?</a:t>
            </a:r>
          </a:p>
          <a:p>
            <a:endParaRPr lang="sv-SE" sz="120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Varför gör inte klasskamraterna något, tror du?</a:t>
            </a:r>
          </a:p>
          <a:p>
            <a:endParaRPr lang="sv-SE" sz="120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Varför gör inte lärarna något, tror du?</a:t>
            </a:r>
          </a:p>
          <a:p>
            <a:endParaRPr lang="sv-SE" sz="1200" kern="1200" dirty="0">
              <a:solidFill>
                <a:schemeClr val="tx1"/>
              </a:solidFill>
              <a:effectLst/>
              <a:latin typeface="+mn-lt"/>
              <a:ea typeface="+mn-ea"/>
              <a:cs typeface="+mn-cs"/>
            </a:endParaRPr>
          </a:p>
          <a:p>
            <a:r>
              <a:rPr lang="sv-SE" b="1" dirty="0"/>
              <a:t>[klick] </a:t>
            </a:r>
            <a:r>
              <a:rPr lang="sv-SE" sz="1200" kern="1200" dirty="0">
                <a:solidFill>
                  <a:schemeClr val="tx1"/>
                </a:solidFill>
                <a:effectLst/>
                <a:latin typeface="+mn-lt"/>
                <a:ea typeface="+mn-ea"/>
                <a:cs typeface="+mn-cs"/>
              </a:rPr>
              <a:t>Vad skulle du ha gjort?</a:t>
            </a:r>
          </a:p>
          <a:p>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[Be eleverna diskutera i par eller grupp. Visa sedan återkopplingen.]</a:t>
            </a:r>
          </a:p>
        </p:txBody>
      </p:sp>
      <p:sp>
        <p:nvSpPr>
          <p:cNvPr id="4" name="Platshållare för bildnummer 3"/>
          <p:cNvSpPr>
            <a:spLocks noGrp="1"/>
          </p:cNvSpPr>
          <p:nvPr>
            <p:ph type="sldNum" sz="quarter" idx="5"/>
          </p:nvPr>
        </p:nvSpPr>
        <p:spPr/>
        <p:txBody>
          <a:bodyPr/>
          <a:lstStyle/>
          <a:p>
            <a:fld id="{CCB6ADED-2F05-4BD6-B1F9-6A1BB2AC827C}" type="slidenum">
              <a:rPr lang="sv-SE" smtClean="0"/>
              <a:t>8</a:t>
            </a:fld>
            <a:endParaRPr lang="sv-SE"/>
          </a:p>
        </p:txBody>
      </p:sp>
    </p:spTree>
    <p:extLst>
      <p:ext uri="{BB962C8B-B14F-4D97-AF65-F5344CB8AC3E}">
        <p14:creationId xmlns:p14="http://schemas.microsoft.com/office/powerpoint/2010/main" val="1574333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återkopplingen högt för klassen.]</a:t>
            </a:r>
          </a:p>
        </p:txBody>
      </p:sp>
      <p:sp>
        <p:nvSpPr>
          <p:cNvPr id="4" name="Platshållare för bildnummer 3"/>
          <p:cNvSpPr>
            <a:spLocks noGrp="1"/>
          </p:cNvSpPr>
          <p:nvPr>
            <p:ph type="sldNum" sz="quarter" idx="5"/>
          </p:nvPr>
        </p:nvSpPr>
        <p:spPr/>
        <p:txBody>
          <a:bodyPr/>
          <a:lstStyle/>
          <a:p>
            <a:fld id="{CCB6ADED-2F05-4BD6-B1F9-6A1BB2AC827C}" type="slidenum">
              <a:rPr lang="sv-SE" smtClean="0"/>
              <a:t>9</a:t>
            </a:fld>
            <a:endParaRPr lang="sv-SE"/>
          </a:p>
        </p:txBody>
      </p:sp>
    </p:spTree>
    <p:extLst>
      <p:ext uri="{BB962C8B-B14F-4D97-AF65-F5344CB8AC3E}">
        <p14:creationId xmlns:p14="http://schemas.microsoft.com/office/powerpoint/2010/main" val="321410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endParaRPr lang="sv-SE" sz="1200" b="1"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Kränkningar är när någon retar, hotar, förlöjligar eller slår någon på grund av att den personen klär sig, beter sig eller ser ut på ett visst sätt. Många kränkningar består också av våld – antingen fysiskt eller psykiskt, och är straffbart och skadligt för den som utsätts. Varje enskild kränkning är fel. Sker kränkningarna flera gånger är det mobbning.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Kränkningar och mobbning kan ske både på nätet och i verkligheten. Det kan vara:</a:t>
            </a:r>
          </a:p>
          <a:p>
            <a:endParaRPr lang="sv-SE" sz="1200" kern="1200" dirty="0">
              <a:solidFill>
                <a:schemeClr val="tx1"/>
              </a:solidFill>
              <a:effectLst/>
              <a:latin typeface="+mn-lt"/>
              <a:ea typeface="+mn-ea"/>
              <a:cs typeface="+mn-cs"/>
            </a:endParaRP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viskningar</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skratt</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blickar</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uteslutning</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elaka ord</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sexuella anspelningar eller förslag</a:t>
            </a:r>
          </a:p>
          <a:p>
            <a:pPr marL="0" lvl="0" indent="0">
              <a:buFont typeface="Arial" panose="020B0604020202020204" pitchFamily="34" charset="0"/>
              <a:buNone/>
            </a:pPr>
            <a:r>
              <a:rPr lang="sv-SE" b="1" dirty="0"/>
              <a:t>[klick] </a:t>
            </a:r>
            <a:r>
              <a:rPr lang="sv-SE" sz="1200" kern="1200" dirty="0">
                <a:solidFill>
                  <a:schemeClr val="tx1"/>
                </a:solidFill>
                <a:effectLst/>
                <a:latin typeface="+mn-lt"/>
                <a:ea typeface="+mn-ea"/>
                <a:cs typeface="+mn-cs"/>
              </a:rPr>
              <a:t>ryktesspridning.</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kern="1200" dirty="0">
                <a:solidFill>
                  <a:schemeClr val="tx1"/>
                </a:solidFill>
                <a:effectLst/>
                <a:latin typeface="+mn-lt"/>
                <a:ea typeface="+mn-ea"/>
                <a:cs typeface="+mn-cs"/>
              </a:rPr>
              <a:t>[Be eleverna läsa avsnitten ”Diskrimineringsgrunder” och ”Andra begrepp” i elevhäftet på sida 3.]</a:t>
            </a:r>
          </a:p>
        </p:txBody>
      </p:sp>
      <p:sp>
        <p:nvSpPr>
          <p:cNvPr id="4" name="Platshållare för bildnummer 3"/>
          <p:cNvSpPr>
            <a:spLocks noGrp="1"/>
          </p:cNvSpPr>
          <p:nvPr>
            <p:ph type="sldNum" sz="quarter" idx="5"/>
          </p:nvPr>
        </p:nvSpPr>
        <p:spPr/>
        <p:txBody>
          <a:bodyPr/>
          <a:lstStyle/>
          <a:p>
            <a:fld id="{CCB6ADED-2F05-4BD6-B1F9-6A1BB2AC827C}" type="slidenum">
              <a:rPr lang="sv-SE" smtClean="0"/>
              <a:t>10</a:t>
            </a:fld>
            <a:endParaRPr lang="sv-SE"/>
          </a:p>
        </p:txBody>
      </p:sp>
    </p:spTree>
    <p:extLst>
      <p:ext uri="{BB962C8B-B14F-4D97-AF65-F5344CB8AC3E}">
        <p14:creationId xmlns:p14="http://schemas.microsoft.com/office/powerpoint/2010/main" val="49008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mn-lt"/>
                <a:ea typeface="+mn-ea"/>
                <a:cs typeface="+mn-cs"/>
              </a:rPr>
              <a:t>[Läs högt för klassen.] </a:t>
            </a:r>
          </a:p>
          <a:p>
            <a:endParaRPr lang="sv-SE" sz="1200" b="1"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Orsaken till kränkningar och mobbning är ofta de normer som påverkar oss. Normer brukar beskrivas som oskrivna, osynliga regler. De finns överallt men ser olika ut i olika sammanhang.</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Oftast är de positiva, som att vänta på sin tur, komma i tid och att säga hej.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Men ibland kan de vara begränsande som till exempel förväntningar på hur tjejer och killar ska bete sig eller se ut. Eller förväntningar på att ha ”rätt” kläder eller ”rätt” mobil.</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Normerna blir synliga först när de bryts. När någon tränger sig i en kö eller i vissa sammanhang när en kille sminkar sig.</a:t>
            </a:r>
          </a:p>
        </p:txBody>
      </p:sp>
      <p:sp>
        <p:nvSpPr>
          <p:cNvPr id="4" name="Platshållare för bildnummer 3"/>
          <p:cNvSpPr>
            <a:spLocks noGrp="1"/>
          </p:cNvSpPr>
          <p:nvPr>
            <p:ph type="sldNum" sz="quarter" idx="5"/>
          </p:nvPr>
        </p:nvSpPr>
        <p:spPr/>
        <p:txBody>
          <a:bodyPr/>
          <a:lstStyle/>
          <a:p>
            <a:fld id="{CCB6ADED-2F05-4BD6-B1F9-6A1BB2AC827C}" type="slidenum">
              <a:rPr lang="sv-SE" smtClean="0"/>
              <a:t>12</a:t>
            </a:fld>
            <a:endParaRPr lang="sv-SE"/>
          </a:p>
        </p:txBody>
      </p:sp>
    </p:spTree>
    <p:extLst>
      <p:ext uri="{BB962C8B-B14F-4D97-AF65-F5344CB8AC3E}">
        <p14:creationId xmlns:p14="http://schemas.microsoft.com/office/powerpoint/2010/main" val="144399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E2693E-09BA-432C-82DB-BBB754E2C254}"/>
              </a:ext>
            </a:extLst>
          </p:cNvPr>
          <p:cNvSpPr>
            <a:spLocks noGrp="1"/>
          </p:cNvSpPr>
          <p:nvPr>
            <p:ph type="ctrTitle"/>
          </p:nvPr>
        </p:nvSpPr>
        <p:spPr>
          <a:xfrm>
            <a:off x="0" y="16894"/>
            <a:ext cx="8750983" cy="6841106"/>
          </a:xfrm>
          <a:prstGeom prst="rect">
            <a:avLst/>
          </a:prstGeom>
        </p:spPr>
        <p:txBody>
          <a:bodyPr anchor="ctr"/>
          <a:lstStyle>
            <a:lvl1pPr algn="ctr">
              <a:defRPr sz="8000">
                <a:solidFill>
                  <a:srgbClr val="00A1A5"/>
                </a:solidFill>
                <a:latin typeface="The Sans Black-" pitchFamily="50" charset="0"/>
              </a:defRPr>
            </a:lvl1pPr>
          </a:lstStyle>
          <a:p>
            <a:r>
              <a:rPr lang="sv-SE" dirty="0"/>
              <a:t>Klicka här för att ändra mall för rubrikformat</a:t>
            </a:r>
          </a:p>
        </p:txBody>
      </p:sp>
      <p:sp>
        <p:nvSpPr>
          <p:cNvPr id="12" name="Rektangel 11">
            <a:extLst>
              <a:ext uri="{FF2B5EF4-FFF2-40B4-BE49-F238E27FC236}">
                <a16:creationId xmlns:a16="http://schemas.microsoft.com/office/drawing/2014/main" id="{63E7F0B7-1E6C-469C-9DF1-F4D8B361C553}"/>
              </a:ext>
            </a:extLst>
          </p:cNvPr>
          <p:cNvSpPr/>
          <p:nvPr userDrawn="1"/>
        </p:nvSpPr>
        <p:spPr>
          <a:xfrm>
            <a:off x="-433137" y="-3600449"/>
            <a:ext cx="12625137" cy="36004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A808C474-6B51-4A6F-991D-8ACED61B86B8}"/>
              </a:ext>
            </a:extLst>
          </p:cNvPr>
          <p:cNvSpPr/>
          <p:nvPr userDrawn="1"/>
        </p:nvSpPr>
        <p:spPr>
          <a:xfrm>
            <a:off x="-2165684" y="-1143000"/>
            <a:ext cx="2165684" cy="8001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862D513E-2698-4B72-90FC-04F289C61D94}"/>
              </a:ext>
            </a:extLst>
          </p:cNvPr>
          <p:cNvSpPr/>
          <p:nvPr userDrawn="1"/>
        </p:nvSpPr>
        <p:spPr>
          <a:xfrm>
            <a:off x="-852237" y="6858000"/>
            <a:ext cx="12625137" cy="312821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6D435623-851C-4147-8085-152F1E1284CC}"/>
              </a:ext>
            </a:extLst>
          </p:cNvPr>
          <p:cNvSpPr/>
          <p:nvPr userDrawn="1"/>
        </p:nvSpPr>
        <p:spPr>
          <a:xfrm rot="900000" flipV="1">
            <a:off x="6667646" y="2981469"/>
            <a:ext cx="6531247" cy="527719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130AC151-FCB3-431A-A48F-800FFF48D68D}"/>
              </a:ext>
            </a:extLst>
          </p:cNvPr>
          <p:cNvSpPr/>
          <p:nvPr userDrawn="1"/>
        </p:nvSpPr>
        <p:spPr>
          <a:xfrm rot="20700000">
            <a:off x="-909229" y="-485698"/>
            <a:ext cx="3993473" cy="227403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C6E9599D-F4AA-44E1-BCDC-BF2A23E8B3A8}"/>
              </a:ext>
            </a:extLst>
          </p:cNvPr>
          <p:cNvSpPr/>
          <p:nvPr userDrawn="1"/>
        </p:nvSpPr>
        <p:spPr>
          <a:xfrm>
            <a:off x="-280737" y="-3290552"/>
            <a:ext cx="12625137" cy="31499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0BB7D102-734C-461C-9D5D-E5F4A0323316}"/>
              </a:ext>
            </a:extLst>
          </p:cNvPr>
          <p:cNvSpPr/>
          <p:nvPr userDrawn="1"/>
        </p:nvSpPr>
        <p:spPr>
          <a:xfrm>
            <a:off x="-1931296" y="-990600"/>
            <a:ext cx="1830258" cy="880872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A6DD99A5-BE8D-4862-928E-124E1446A0CE}"/>
              </a:ext>
            </a:extLst>
          </p:cNvPr>
          <p:cNvSpPr/>
          <p:nvPr userDrawn="1"/>
        </p:nvSpPr>
        <p:spPr>
          <a:xfrm>
            <a:off x="-433138" y="7017084"/>
            <a:ext cx="13554778" cy="284382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159BFF96-EC31-4EB2-9093-2D379CFBA7A3}"/>
              </a:ext>
            </a:extLst>
          </p:cNvPr>
          <p:cNvSpPr/>
          <p:nvPr userDrawn="1"/>
        </p:nvSpPr>
        <p:spPr>
          <a:xfrm>
            <a:off x="12290439" y="-983806"/>
            <a:ext cx="1968804" cy="880872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3765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128F7A7-0559-4906-8FED-1F3B647C9730}"/>
              </a:ext>
              <a:ext uri="{C183D7F6-B498-43B3-948B-1728B52AA6E4}">
                <adec:decorative xmlns:adec="http://schemas.microsoft.com/office/drawing/2017/decorative" val="1"/>
              </a:ext>
            </a:extLst>
          </p:cNvPr>
          <p:cNvSpPr/>
          <p:nvPr userDrawn="1"/>
        </p:nvSpPr>
        <p:spPr>
          <a:xfrm rot="20700000">
            <a:off x="-1183133" y="-2184158"/>
            <a:ext cx="11696643" cy="881810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193E71C-5F7F-4553-804F-B2EC34785A78}"/>
              </a:ext>
            </a:extLst>
          </p:cNvPr>
          <p:cNvSpPr>
            <a:spLocks noGrp="1"/>
          </p:cNvSpPr>
          <p:nvPr>
            <p:ph type="title"/>
          </p:nvPr>
        </p:nvSpPr>
        <p:spPr>
          <a:xfrm>
            <a:off x="0" y="0"/>
            <a:ext cx="12192000" cy="6858000"/>
          </a:xfrm>
          <a:prstGeom prst="rect">
            <a:avLst/>
          </a:prstGeom>
        </p:spPr>
        <p:txBody>
          <a:bodyPr anchor="ctr"/>
          <a:lstStyle>
            <a:lvl1pPr algn="ctr">
              <a:defRPr sz="4000">
                <a:solidFill>
                  <a:schemeClr val="bg1"/>
                </a:solidFill>
                <a:latin typeface="The Sans Black-" pitchFamily="50" charset="0"/>
              </a:defRPr>
            </a:lvl1pPr>
          </a:lstStyle>
          <a:p>
            <a:r>
              <a:rPr lang="sv-SE"/>
              <a:t>Klicka här för att ändra mall för rubrikformat</a:t>
            </a:r>
          </a:p>
        </p:txBody>
      </p:sp>
      <p:sp>
        <p:nvSpPr>
          <p:cNvPr id="8" name="Rektangel 7">
            <a:extLst>
              <a:ext uri="{FF2B5EF4-FFF2-40B4-BE49-F238E27FC236}">
                <a16:creationId xmlns:a16="http://schemas.microsoft.com/office/drawing/2014/main" id="{2B67447A-1D53-4C21-B164-7A0265FBCE73}"/>
              </a:ext>
            </a:extLst>
          </p:cNvPr>
          <p:cNvSpPr/>
          <p:nvPr userDrawn="1"/>
        </p:nvSpPr>
        <p:spPr>
          <a:xfrm>
            <a:off x="-433137" y="-3436792"/>
            <a:ext cx="12625137" cy="32731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87A7761-CC1C-4C59-BC41-47AA0AD36C0D}"/>
              </a:ext>
            </a:extLst>
          </p:cNvPr>
          <p:cNvSpPr/>
          <p:nvPr userDrawn="1"/>
        </p:nvSpPr>
        <p:spPr>
          <a:xfrm>
            <a:off x="-2067244" y="-1143000"/>
            <a:ext cx="1968804" cy="8001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8A9B0D34-96C5-42A3-97D3-D9DA686294E7}"/>
              </a:ext>
            </a:extLst>
          </p:cNvPr>
          <p:cNvSpPr/>
          <p:nvPr userDrawn="1"/>
        </p:nvSpPr>
        <p:spPr>
          <a:xfrm>
            <a:off x="-852237" y="7000191"/>
            <a:ext cx="12625137" cy="284382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0997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AED29D-51E1-4E9A-A047-DC00E0E91CE9}"/>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Tree>
    <p:extLst>
      <p:ext uri="{BB962C8B-B14F-4D97-AF65-F5344CB8AC3E}">
        <p14:creationId xmlns:p14="http://schemas.microsoft.com/office/powerpoint/2010/main" val="175339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AED29D-51E1-4E9A-A047-DC00E0E91CE9}"/>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5" name="Rektangel 4">
            <a:extLst>
              <a:ext uri="{FF2B5EF4-FFF2-40B4-BE49-F238E27FC236}">
                <a16:creationId xmlns:a16="http://schemas.microsoft.com/office/drawing/2014/main" id="{58E4B219-FB64-4085-BFFA-AA32AE48CA66}"/>
              </a:ext>
              <a:ext uri="{C183D7F6-B498-43B3-948B-1728B52AA6E4}">
                <adec:decorative xmlns:adec="http://schemas.microsoft.com/office/drawing/2017/decorative" val="1"/>
              </a:ext>
            </a:extLst>
          </p:cNvPr>
          <p:cNvSpPr/>
          <p:nvPr userDrawn="1"/>
        </p:nvSpPr>
        <p:spPr>
          <a:xfrm rot="900000" flipV="1">
            <a:off x="-279066" y="-464904"/>
            <a:ext cx="2500732" cy="2515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Bildobjekt 10">
            <a:extLst>
              <a:ext uri="{FF2B5EF4-FFF2-40B4-BE49-F238E27FC236}">
                <a16:creationId xmlns:a16="http://schemas.microsoft.com/office/drawing/2014/main" id="{01E5D27C-6467-4111-AA67-7B5E977E47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62000" y="731048"/>
            <a:ext cx="668192" cy="549057"/>
          </a:xfrm>
          <a:prstGeom prst="rect">
            <a:avLst/>
          </a:prstGeom>
        </p:spPr>
      </p:pic>
      <p:sp>
        <p:nvSpPr>
          <p:cNvPr id="6" name="Rektangel 5">
            <a:extLst>
              <a:ext uri="{FF2B5EF4-FFF2-40B4-BE49-F238E27FC236}">
                <a16:creationId xmlns:a16="http://schemas.microsoft.com/office/drawing/2014/main" id="{31B270BF-2058-4FAA-8AD6-DF71F518E7C1}"/>
              </a:ext>
              <a:ext uri="{C183D7F6-B498-43B3-948B-1728B52AA6E4}">
                <adec:decorative xmlns:adec="http://schemas.microsoft.com/office/drawing/2017/decorative" val="1"/>
              </a:ext>
            </a:extLst>
          </p:cNvPr>
          <p:cNvSpPr/>
          <p:nvPr userDrawn="1"/>
        </p:nvSpPr>
        <p:spPr>
          <a:xfrm rot="20700000">
            <a:off x="8088193" y="6384571"/>
            <a:ext cx="3932341" cy="135925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8786BA15-61EC-430D-99AB-A3C08001E5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262360" y="6340265"/>
            <a:ext cx="334098" cy="274530"/>
          </a:xfrm>
          <a:prstGeom prst="rect">
            <a:avLst/>
          </a:prstGeom>
        </p:spPr>
      </p:pic>
      <p:sp>
        <p:nvSpPr>
          <p:cNvPr id="8" name="Rektangel 7">
            <a:extLst>
              <a:ext uri="{FF2B5EF4-FFF2-40B4-BE49-F238E27FC236}">
                <a16:creationId xmlns:a16="http://schemas.microsoft.com/office/drawing/2014/main" id="{06F5652E-E2CE-48C2-B5E9-1BF985AEF498}"/>
              </a:ext>
            </a:extLst>
          </p:cNvPr>
          <p:cNvSpPr/>
          <p:nvPr userDrawn="1"/>
        </p:nvSpPr>
        <p:spPr>
          <a:xfrm>
            <a:off x="-433137" y="-2087469"/>
            <a:ext cx="12625137" cy="198806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2FA6F147-D151-45DF-BD32-62B42AEFE0B6}"/>
              </a:ext>
            </a:extLst>
          </p:cNvPr>
          <p:cNvSpPr/>
          <p:nvPr userDrawn="1"/>
        </p:nvSpPr>
        <p:spPr>
          <a:xfrm>
            <a:off x="-2067244" y="-1143000"/>
            <a:ext cx="1968804" cy="8509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72A98645-E432-4627-97D7-CF4A1DEF9E16}"/>
              </a:ext>
            </a:extLst>
          </p:cNvPr>
          <p:cNvSpPr/>
          <p:nvPr userDrawn="1"/>
        </p:nvSpPr>
        <p:spPr>
          <a:xfrm>
            <a:off x="-721368" y="6988586"/>
            <a:ext cx="13522968" cy="198806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56D328F-9695-4BED-99CB-B201277E7DAE}"/>
              </a:ext>
            </a:extLst>
          </p:cNvPr>
          <p:cNvSpPr/>
          <p:nvPr userDrawn="1"/>
        </p:nvSpPr>
        <p:spPr>
          <a:xfrm>
            <a:off x="12222745" y="-43781"/>
            <a:ext cx="2165684" cy="8001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ED0DFE42-D065-4DEC-B0C8-11C415E66907}"/>
              </a:ext>
              <a:ext uri="{C183D7F6-B498-43B3-948B-1728B52AA6E4}">
                <adec:decorative xmlns:adec="http://schemas.microsoft.com/office/drawing/2017/decorative" val="1"/>
              </a:ext>
            </a:extLst>
          </p:cNvPr>
          <p:cNvSpPr/>
          <p:nvPr userDrawn="1"/>
        </p:nvSpPr>
        <p:spPr>
          <a:xfrm>
            <a:off x="2278869" y="-1249324"/>
            <a:ext cx="607829" cy="106324"/>
          </a:xfrm>
          <a:prstGeom prst="rect">
            <a:avLst/>
          </a:prstGeom>
          <a:solidFill>
            <a:srgbClr val="F7A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3FE3F5C9-C164-4D57-87E7-56711DE9AADB}"/>
              </a:ext>
              <a:ext uri="{C183D7F6-B498-43B3-948B-1728B52AA6E4}">
                <adec:decorative xmlns:adec="http://schemas.microsoft.com/office/drawing/2017/decorative" val="1"/>
              </a:ext>
            </a:extLst>
          </p:cNvPr>
          <p:cNvSpPr/>
          <p:nvPr userDrawn="1"/>
        </p:nvSpPr>
        <p:spPr>
          <a:xfrm>
            <a:off x="8803646" y="-1249324"/>
            <a:ext cx="607829" cy="106324"/>
          </a:xfrm>
          <a:prstGeom prst="rect">
            <a:avLst/>
          </a:prstGeom>
          <a:solidFill>
            <a:srgbClr val="CD2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32D7D3CC-9E17-4640-A288-755809C63E4E}"/>
              </a:ext>
              <a:ext uri="{C183D7F6-B498-43B3-948B-1728B52AA6E4}">
                <adec:decorative xmlns:adec="http://schemas.microsoft.com/office/drawing/2017/decorative" val="1"/>
              </a:ext>
            </a:extLst>
          </p:cNvPr>
          <p:cNvSpPr/>
          <p:nvPr userDrawn="1"/>
        </p:nvSpPr>
        <p:spPr>
          <a:xfrm>
            <a:off x="5624446" y="-1249324"/>
            <a:ext cx="607829" cy="106324"/>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6419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AED29D-51E1-4E9A-A047-DC00E0E91CE9}"/>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Rektangel 2">
            <a:extLst>
              <a:ext uri="{FF2B5EF4-FFF2-40B4-BE49-F238E27FC236}">
                <a16:creationId xmlns:a16="http://schemas.microsoft.com/office/drawing/2014/main" id="{BEA92C8E-69F1-446D-8C98-BFF6DCA5114E}"/>
              </a:ext>
            </a:extLst>
          </p:cNvPr>
          <p:cNvSpPr/>
          <p:nvPr userDrawn="1"/>
        </p:nvSpPr>
        <p:spPr>
          <a:xfrm rot="900000" flipV="1">
            <a:off x="8538332" y="6479632"/>
            <a:ext cx="3261731" cy="111526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519630E5-FCB3-4C7C-8B4A-3507BE2BCAD5}"/>
              </a:ext>
            </a:extLst>
          </p:cNvPr>
          <p:cNvSpPr/>
          <p:nvPr userDrawn="1"/>
        </p:nvSpPr>
        <p:spPr>
          <a:xfrm rot="20700000">
            <a:off x="8911801" y="-773149"/>
            <a:ext cx="3528515" cy="3360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616AB21C-BE12-40D3-B86F-8502580BBCA7}"/>
              </a:ext>
            </a:extLst>
          </p:cNvPr>
          <p:cNvSpPr txBox="1"/>
          <p:nvPr userDrawn="1"/>
        </p:nvSpPr>
        <p:spPr>
          <a:xfrm>
            <a:off x="9934586" y="921247"/>
            <a:ext cx="1235298" cy="769441"/>
          </a:xfrm>
          <a:prstGeom prst="rect">
            <a:avLst/>
          </a:prstGeom>
          <a:noFill/>
        </p:spPr>
        <p:txBody>
          <a:bodyPr wrap="square" rtlCol="0">
            <a:spAutoFit/>
          </a:bodyPr>
          <a:lstStyle/>
          <a:p>
            <a:r>
              <a:rPr lang="sv-SE" sz="2200" dirty="0">
                <a:solidFill>
                  <a:schemeClr val="bg1"/>
                </a:solidFill>
                <a:latin typeface="The Sans Black-" pitchFamily="50" charset="0"/>
              </a:rPr>
              <a:t>Håller du med?</a:t>
            </a:r>
          </a:p>
        </p:txBody>
      </p:sp>
      <p:sp>
        <p:nvSpPr>
          <p:cNvPr id="9" name="Rektangel 8">
            <a:extLst>
              <a:ext uri="{FF2B5EF4-FFF2-40B4-BE49-F238E27FC236}">
                <a16:creationId xmlns:a16="http://schemas.microsoft.com/office/drawing/2014/main" id="{AEA7AD99-D5DD-4ED5-9D52-87F21B5CCD3C}"/>
              </a:ext>
            </a:extLst>
          </p:cNvPr>
          <p:cNvSpPr/>
          <p:nvPr userDrawn="1"/>
        </p:nvSpPr>
        <p:spPr>
          <a:xfrm>
            <a:off x="12192001" y="-716916"/>
            <a:ext cx="1767840" cy="778827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585286CD-86EA-4101-894F-1E00F15BD500}"/>
              </a:ext>
            </a:extLst>
          </p:cNvPr>
          <p:cNvSpPr/>
          <p:nvPr userDrawn="1"/>
        </p:nvSpPr>
        <p:spPr>
          <a:xfrm>
            <a:off x="8215466" y="6929317"/>
            <a:ext cx="4278131" cy="13716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6B06EFB6-7609-4B9F-B9EB-C71BB1852452}"/>
              </a:ext>
            </a:extLst>
          </p:cNvPr>
          <p:cNvSpPr/>
          <p:nvPr userDrawn="1"/>
        </p:nvSpPr>
        <p:spPr>
          <a:xfrm rot="20700000">
            <a:off x="-435673" y="-168665"/>
            <a:ext cx="763569" cy="23818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A53669C8-B0A8-4437-B11E-79CF040A7C81}"/>
              </a:ext>
            </a:extLst>
          </p:cNvPr>
          <p:cNvSpPr/>
          <p:nvPr userDrawn="1"/>
        </p:nvSpPr>
        <p:spPr>
          <a:xfrm>
            <a:off x="-1873224" y="-858959"/>
            <a:ext cx="1767840" cy="778827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1E71186-B06C-42DF-8365-70408CB8FC0A}"/>
              </a:ext>
            </a:extLst>
          </p:cNvPr>
          <p:cNvSpPr/>
          <p:nvPr userDrawn="1"/>
        </p:nvSpPr>
        <p:spPr>
          <a:xfrm>
            <a:off x="-977899" y="-1440181"/>
            <a:ext cx="13322300" cy="13716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8502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ACE759A4-9DA5-46AE-96CD-EF2CD565EE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689600" cy="6858000"/>
          </a:xfrm>
          <a:prstGeom prst="rect">
            <a:avLst/>
          </a:prstGeom>
        </p:spPr>
      </p:pic>
      <p:sp>
        <p:nvSpPr>
          <p:cNvPr id="2" name="Rubrik 1">
            <a:extLst>
              <a:ext uri="{FF2B5EF4-FFF2-40B4-BE49-F238E27FC236}">
                <a16:creationId xmlns:a16="http://schemas.microsoft.com/office/drawing/2014/main" id="{FEAED29D-51E1-4E9A-A047-DC00E0E91CE9}"/>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6" name="Rektangel 5">
            <a:extLst>
              <a:ext uri="{FF2B5EF4-FFF2-40B4-BE49-F238E27FC236}">
                <a16:creationId xmlns:a16="http://schemas.microsoft.com/office/drawing/2014/main" id="{20C2A727-0B04-459B-9038-6C560B5B324F}"/>
              </a:ext>
            </a:extLst>
          </p:cNvPr>
          <p:cNvSpPr/>
          <p:nvPr userDrawn="1"/>
        </p:nvSpPr>
        <p:spPr>
          <a:xfrm rot="900000" flipV="1">
            <a:off x="11008419" y="3933139"/>
            <a:ext cx="1790701" cy="366792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4DADDD71-66C3-4CBC-B40B-8993540178CB}"/>
              </a:ext>
            </a:extLst>
          </p:cNvPr>
          <p:cNvSpPr/>
          <p:nvPr userDrawn="1"/>
        </p:nvSpPr>
        <p:spPr>
          <a:xfrm rot="20700000">
            <a:off x="2446875" y="-1232389"/>
            <a:ext cx="3528515" cy="160317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C755B938-2B7E-4086-90D7-4D3F9AA22176}"/>
              </a:ext>
            </a:extLst>
          </p:cNvPr>
          <p:cNvSpPr/>
          <p:nvPr userDrawn="1"/>
        </p:nvSpPr>
        <p:spPr>
          <a:xfrm>
            <a:off x="-433137" y="-2087469"/>
            <a:ext cx="12625137" cy="198806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03B50A6B-7077-407A-A00F-F32F4EF1E48C}"/>
              </a:ext>
            </a:extLst>
          </p:cNvPr>
          <p:cNvSpPr/>
          <p:nvPr userDrawn="1"/>
        </p:nvSpPr>
        <p:spPr>
          <a:xfrm>
            <a:off x="-721368" y="6988586"/>
            <a:ext cx="13522968" cy="198806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2F88D6F2-EF52-4587-84A9-0E54B1C3C16A}"/>
              </a:ext>
            </a:extLst>
          </p:cNvPr>
          <p:cNvSpPr/>
          <p:nvPr userDrawn="1"/>
        </p:nvSpPr>
        <p:spPr>
          <a:xfrm>
            <a:off x="12321185" y="-43781"/>
            <a:ext cx="1968804" cy="8001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91494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318357"/>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8" r:id="rId4"/>
    <p:sldLayoutId id="2147483657"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player.vimeo.com/video/364721287?app_id=122963" TargetMode="External"/><Relationship Id="rId5" Type="http://schemas.openxmlformats.org/officeDocument/2006/relationships/image" Target="../media/image7.jpeg"/><Relationship Id="rId4" Type="http://schemas.openxmlformats.org/officeDocument/2006/relationships/hyperlink" Target="https://vimeo.com/36472128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a:xfrm>
            <a:off x="838200" y="365125"/>
            <a:ext cx="10515600" cy="1325563"/>
          </a:xfrm>
          <a:prstGeom prst="rect">
            <a:avLst/>
          </a:prstGeom>
        </p:spPr>
        <p:txBody>
          <a:bodyPr/>
          <a:lstStyle/>
          <a:p>
            <a:r>
              <a:rPr lang="sv-SE" dirty="0"/>
              <a:t>Inledning</a:t>
            </a:r>
          </a:p>
        </p:txBody>
      </p:sp>
      <p:sp>
        <p:nvSpPr>
          <p:cNvPr id="10" name="textruta 9">
            <a:extLst>
              <a:ext uri="{FF2B5EF4-FFF2-40B4-BE49-F238E27FC236}">
                <a16:creationId xmlns:a16="http://schemas.microsoft.com/office/drawing/2014/main" id="{1FA091AD-41AC-4A49-9803-B23438C86F94}"/>
              </a:ext>
            </a:extLst>
          </p:cNvPr>
          <p:cNvSpPr txBox="1"/>
          <p:nvPr/>
        </p:nvSpPr>
        <p:spPr>
          <a:xfrm>
            <a:off x="0" y="0"/>
            <a:ext cx="12192000" cy="6858000"/>
          </a:xfrm>
          <a:prstGeom prst="rect">
            <a:avLst/>
          </a:prstGeom>
          <a:noFill/>
        </p:spPr>
        <p:txBody>
          <a:bodyPr wrap="square" lIns="1440000" rIns="144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CD2D90"/>
                </a:solidFill>
                <a:effectLst/>
                <a:uLnTx/>
                <a:uFillTx/>
                <a:latin typeface="The Sans Black-" pitchFamily="50" charset="0"/>
                <a:ea typeface="+mn-ea"/>
                <a:cs typeface="+mn-cs"/>
              </a:rPr>
              <a:t>Hej lärare!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3B3838"/>
                </a:solidFill>
                <a:effectLst/>
                <a:uLnTx/>
                <a:uFillTx/>
                <a:latin typeface="The Sans Black-" pitchFamily="50" charset="0"/>
                <a:ea typeface="+mn-ea"/>
                <a:cs typeface="+mn-cs"/>
              </a:rPr>
              <a:t>Du behöver antagligen klicka i två rutor för att få presentationen att fungera.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3B3838"/>
                </a:solidFill>
                <a:effectLst/>
                <a:uLnTx/>
                <a:uFillTx/>
                <a:latin typeface="The Sans Black-" pitchFamily="50" charset="0"/>
                <a:ea typeface="+mn-ea"/>
                <a:cs typeface="+mn-cs"/>
              </a:rPr>
              <a:t>De visas (en i taget) här ovanför och ser ut så här: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3B3838"/>
              </a:solidFill>
              <a:effectLst/>
              <a:uLnTx/>
              <a:uFillTx/>
              <a:latin typeface="The Sans Black-"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3B3838"/>
                </a:solidFill>
                <a:effectLst/>
                <a:uLnTx/>
                <a:uFillTx/>
                <a:latin typeface="The Sans Black-" pitchFamily="50" charset="0"/>
                <a:ea typeface="+mn-ea"/>
                <a:cs typeface="+mn-cs"/>
              </a:rPr>
              <a:t>För att visa presentationen i helskärm, slå på den som bildspel.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3B3838"/>
                </a:solidFill>
                <a:effectLst/>
                <a:uLnTx/>
                <a:uFillTx/>
                <a:latin typeface="The Sans Black-" pitchFamily="50" charset="0"/>
                <a:ea typeface="+mn-ea"/>
                <a:cs typeface="+mn-cs"/>
              </a:rPr>
              <a:t>Det gör du genom att klicka på knappen som ser ut så här </a:t>
            </a:r>
            <a:br>
              <a:rPr kumimoji="0" lang="sv-SE" sz="2000" b="0" i="0" u="none" strike="noStrike" kern="1200" cap="none" spc="0" normalizeH="0" baseline="0" noProof="0" dirty="0">
                <a:ln>
                  <a:noFill/>
                </a:ln>
                <a:solidFill>
                  <a:srgbClr val="3B3838"/>
                </a:solidFill>
                <a:effectLst/>
                <a:uLnTx/>
                <a:uFillTx/>
                <a:latin typeface="The Sans Black-" pitchFamily="50" charset="0"/>
                <a:ea typeface="+mn-ea"/>
                <a:cs typeface="+mn-cs"/>
              </a:rPr>
            </a:br>
            <a:br>
              <a:rPr kumimoji="0" lang="sv-SE" sz="2000" b="0" i="0" u="none" strike="noStrike" kern="1200" cap="none" spc="0" normalizeH="0" baseline="0" noProof="0" dirty="0">
                <a:ln>
                  <a:noFill/>
                </a:ln>
                <a:solidFill>
                  <a:srgbClr val="3B3838"/>
                </a:solidFill>
                <a:effectLst/>
                <a:uLnTx/>
                <a:uFillTx/>
                <a:latin typeface="The Sans Black-" pitchFamily="50" charset="0"/>
                <a:ea typeface="+mn-ea"/>
                <a:cs typeface="+mn-cs"/>
              </a:rPr>
            </a:br>
            <a:br>
              <a:rPr kumimoji="0" lang="sv-SE" sz="2000" b="0" i="0" u="none" strike="noStrike" kern="1200" cap="none" spc="0" normalizeH="0" baseline="0" noProof="0" dirty="0">
                <a:ln>
                  <a:noFill/>
                </a:ln>
                <a:solidFill>
                  <a:srgbClr val="3B3838"/>
                </a:solidFill>
                <a:effectLst/>
                <a:uLnTx/>
                <a:uFillTx/>
                <a:latin typeface="The Sans Black-" pitchFamily="50" charset="0"/>
                <a:ea typeface="+mn-ea"/>
                <a:cs typeface="+mn-cs"/>
              </a:rPr>
            </a:br>
            <a:r>
              <a:rPr kumimoji="0" lang="sv-SE" sz="2000" b="0" i="0" u="none" strike="noStrike" kern="1200" cap="none" spc="0" normalizeH="0" baseline="0" noProof="0" dirty="0">
                <a:ln>
                  <a:noFill/>
                </a:ln>
                <a:solidFill>
                  <a:srgbClr val="3B3838"/>
                </a:solidFill>
                <a:effectLst/>
                <a:uLnTx/>
                <a:uFillTx/>
                <a:latin typeface="The Sans Black-" pitchFamily="50" charset="0"/>
                <a:ea typeface="+mn-ea"/>
                <a:cs typeface="+mn-cs"/>
              </a:rPr>
              <a:t>till höger nere i listen.</a:t>
            </a:r>
          </a:p>
        </p:txBody>
      </p:sp>
      <p:pic>
        <p:nvPicPr>
          <p:cNvPr id="4" name="Bildobjekt 3" descr="Ikon för att starta bildspel i Powerpoint.">
            <a:extLst>
              <a:ext uri="{FF2B5EF4-FFF2-40B4-BE49-F238E27FC236}">
                <a16:creationId xmlns:a16="http://schemas.microsoft.com/office/drawing/2014/main" id="{DEA8ED27-9516-465D-8A10-B8E85A24E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761" y="3801653"/>
            <a:ext cx="774478" cy="673308"/>
          </a:xfrm>
          <a:prstGeom prst="rect">
            <a:avLst/>
          </a:prstGeom>
        </p:spPr>
      </p:pic>
      <p:pic>
        <p:nvPicPr>
          <p:cNvPr id="12" name="Bildobjekt 11">
            <a:extLst>
              <a:ext uri="{FF2B5EF4-FFF2-40B4-BE49-F238E27FC236}">
                <a16:creationId xmlns:a16="http://schemas.microsoft.com/office/drawing/2014/main" id="{E17DD06C-FA47-4503-B78F-0CB86789B7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79053">
            <a:off x="7623675" y="4259217"/>
            <a:ext cx="1772119" cy="2170613"/>
          </a:xfrm>
          <a:prstGeom prst="rect">
            <a:avLst/>
          </a:prstGeom>
        </p:spPr>
      </p:pic>
      <p:pic>
        <p:nvPicPr>
          <p:cNvPr id="6" name="Bildobjekt 5">
            <a:extLst>
              <a:ext uri="{FF2B5EF4-FFF2-40B4-BE49-F238E27FC236}">
                <a16:creationId xmlns:a16="http://schemas.microsoft.com/office/drawing/2014/main" id="{AD41342B-4199-4041-8275-3A2DA1A9BE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548" y="2962565"/>
            <a:ext cx="1524213" cy="304843"/>
          </a:xfrm>
          <a:prstGeom prst="rect">
            <a:avLst/>
          </a:prstGeom>
        </p:spPr>
      </p:pic>
      <p:pic>
        <p:nvPicPr>
          <p:cNvPr id="7" name="Bildobjekt 6">
            <a:extLst>
              <a:ext uri="{FF2B5EF4-FFF2-40B4-BE49-F238E27FC236}">
                <a16:creationId xmlns:a16="http://schemas.microsoft.com/office/drawing/2014/main" id="{B6C88745-822C-41E6-B5CE-01A5C61114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5915" y="3013036"/>
            <a:ext cx="1428949" cy="238158"/>
          </a:xfrm>
          <a:prstGeom prst="rect">
            <a:avLst/>
          </a:prstGeom>
        </p:spPr>
      </p:pic>
    </p:spTree>
    <p:extLst>
      <p:ext uri="{BB962C8B-B14F-4D97-AF65-F5344CB8AC3E}">
        <p14:creationId xmlns:p14="http://schemas.microsoft.com/office/powerpoint/2010/main" val="174596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xfrm>
            <a:off x="838200" y="365125"/>
            <a:ext cx="10515600" cy="1325563"/>
          </a:xfrm>
          <a:prstGeom prst="rect">
            <a:avLst/>
          </a:prstGeom>
        </p:spPr>
        <p:txBody>
          <a:bodyPr/>
          <a:lstStyle/>
          <a:p>
            <a:r>
              <a:rPr lang="sv-SE" dirty="0"/>
              <a:t>Kränkningar</a:t>
            </a:r>
          </a:p>
        </p:txBody>
      </p:sp>
      <p:pic>
        <p:nvPicPr>
          <p:cNvPr id="5" name="Bildobjekt 4" descr="Närbild på tre elever som tittar på en mobiltelefon.">
            <a:extLst>
              <a:ext uri="{FF2B5EF4-FFF2-40B4-BE49-F238E27FC236}">
                <a16:creationId xmlns:a16="http://schemas.microsoft.com/office/drawing/2014/main" id="{C0A91887-CD7A-4BCF-97EC-DE114D42D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ruta 14">
            <a:extLst>
              <a:ext uri="{FF2B5EF4-FFF2-40B4-BE49-F238E27FC236}">
                <a16:creationId xmlns:a16="http://schemas.microsoft.com/office/drawing/2014/main" id="{99BC7CA9-4253-4421-AD0B-68C02E3A3872}"/>
              </a:ext>
            </a:extLst>
          </p:cNvPr>
          <p:cNvSpPr txBox="1"/>
          <p:nvPr/>
        </p:nvSpPr>
        <p:spPr>
          <a:xfrm>
            <a:off x="0" y="3076408"/>
            <a:ext cx="12192000" cy="707886"/>
          </a:xfrm>
          <a:prstGeom prst="rect">
            <a:avLst/>
          </a:prstGeom>
          <a:noFill/>
        </p:spPr>
        <p:txBody>
          <a:bodyPr wrap="square" lIns="2160000" rIns="2160000" rtlCol="0">
            <a:spAutoFit/>
          </a:bodyPr>
          <a:lstStyle/>
          <a:p>
            <a:pPr algn="ctr"/>
            <a:r>
              <a:rPr lang="sv-SE" sz="4000" dirty="0">
                <a:latin typeface="The Sans Black-" pitchFamily="50" charset="0"/>
              </a:rPr>
              <a:t>Kränkningar</a:t>
            </a:r>
          </a:p>
        </p:txBody>
      </p:sp>
      <p:sp>
        <p:nvSpPr>
          <p:cNvPr id="6" name="Ellips 5">
            <a:extLst>
              <a:ext uri="{FF2B5EF4-FFF2-40B4-BE49-F238E27FC236}">
                <a16:creationId xmlns:a16="http://schemas.microsoft.com/office/drawing/2014/main" id="{46EE8303-C406-4897-B05C-3970A0A8BFF7}"/>
              </a:ext>
              <a:ext uri="{C183D7F6-B498-43B3-948B-1728B52AA6E4}">
                <adec:decorative xmlns:adec="http://schemas.microsoft.com/office/drawing/2017/decorative" val="1"/>
              </a:ext>
            </a:extLst>
          </p:cNvPr>
          <p:cNvSpPr/>
          <p:nvPr/>
        </p:nvSpPr>
        <p:spPr>
          <a:xfrm>
            <a:off x="2778855" y="687301"/>
            <a:ext cx="2389107" cy="2389107"/>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Viskningar</a:t>
            </a:r>
          </a:p>
        </p:txBody>
      </p:sp>
      <p:sp>
        <p:nvSpPr>
          <p:cNvPr id="8" name="Ellips 7">
            <a:extLst>
              <a:ext uri="{FF2B5EF4-FFF2-40B4-BE49-F238E27FC236}">
                <a16:creationId xmlns:a16="http://schemas.microsoft.com/office/drawing/2014/main" id="{29A0B3E1-909C-4FF1-96E0-51547FE21E78}"/>
              </a:ext>
              <a:ext uri="{C183D7F6-B498-43B3-948B-1728B52AA6E4}">
                <adec:decorative xmlns:adec="http://schemas.microsoft.com/office/drawing/2017/decorative" val="1"/>
              </a:ext>
            </a:extLst>
          </p:cNvPr>
          <p:cNvSpPr/>
          <p:nvPr/>
        </p:nvSpPr>
        <p:spPr>
          <a:xfrm>
            <a:off x="4529158" y="4112731"/>
            <a:ext cx="1712124" cy="1712124"/>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Skratt</a:t>
            </a:r>
          </a:p>
        </p:txBody>
      </p:sp>
      <p:sp>
        <p:nvSpPr>
          <p:cNvPr id="9" name="Ellips 8">
            <a:extLst>
              <a:ext uri="{FF2B5EF4-FFF2-40B4-BE49-F238E27FC236}">
                <a16:creationId xmlns:a16="http://schemas.microsoft.com/office/drawing/2014/main" id="{6F8B25B3-6F03-46D3-89C3-2A05C2C30604}"/>
              </a:ext>
              <a:ext uri="{C183D7F6-B498-43B3-948B-1728B52AA6E4}">
                <adec:decorative xmlns:adec="http://schemas.microsoft.com/office/drawing/2017/decorative" val="1"/>
              </a:ext>
            </a:extLst>
          </p:cNvPr>
          <p:cNvSpPr/>
          <p:nvPr/>
        </p:nvSpPr>
        <p:spPr>
          <a:xfrm>
            <a:off x="5919742" y="377822"/>
            <a:ext cx="1746877" cy="1746877"/>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Blickar</a:t>
            </a:r>
          </a:p>
        </p:txBody>
      </p:sp>
      <p:sp>
        <p:nvSpPr>
          <p:cNvPr id="10" name="Ellips 9">
            <a:extLst>
              <a:ext uri="{FF2B5EF4-FFF2-40B4-BE49-F238E27FC236}">
                <a16:creationId xmlns:a16="http://schemas.microsoft.com/office/drawing/2014/main" id="{7B28F76E-9F67-4879-A19F-8E036071A527}"/>
              </a:ext>
              <a:ext uri="{C183D7F6-B498-43B3-948B-1728B52AA6E4}">
                <adec:decorative xmlns:adec="http://schemas.microsoft.com/office/drawing/2017/decorative" val="1"/>
              </a:ext>
            </a:extLst>
          </p:cNvPr>
          <p:cNvSpPr/>
          <p:nvPr/>
        </p:nvSpPr>
        <p:spPr>
          <a:xfrm>
            <a:off x="6366542" y="3995854"/>
            <a:ext cx="2507979" cy="2507979"/>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Uteslutning</a:t>
            </a:r>
          </a:p>
        </p:txBody>
      </p:sp>
      <p:sp>
        <p:nvSpPr>
          <p:cNvPr id="11" name="Ellips 10">
            <a:extLst>
              <a:ext uri="{FF2B5EF4-FFF2-40B4-BE49-F238E27FC236}">
                <a16:creationId xmlns:a16="http://schemas.microsoft.com/office/drawing/2014/main" id="{EE8DF4B9-5B55-44D5-86EC-24E770FDFBC0}"/>
              </a:ext>
              <a:ext uri="{C183D7F6-B498-43B3-948B-1728B52AA6E4}">
                <adec:decorative xmlns:adec="http://schemas.microsoft.com/office/drawing/2017/decorative" val="1"/>
              </a:ext>
            </a:extLst>
          </p:cNvPr>
          <p:cNvSpPr/>
          <p:nvPr/>
        </p:nvSpPr>
        <p:spPr>
          <a:xfrm>
            <a:off x="9929310" y="406259"/>
            <a:ext cx="1596300" cy="1596300"/>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Elaka ord</a:t>
            </a:r>
          </a:p>
        </p:txBody>
      </p:sp>
      <p:sp>
        <p:nvSpPr>
          <p:cNvPr id="12" name="Ellips 11">
            <a:extLst>
              <a:ext uri="{FF2B5EF4-FFF2-40B4-BE49-F238E27FC236}">
                <a16:creationId xmlns:a16="http://schemas.microsoft.com/office/drawing/2014/main" id="{3F138DB5-7DA4-4042-AABF-AAA0009A48D8}"/>
              </a:ext>
              <a:ext uri="{C183D7F6-B498-43B3-948B-1728B52AA6E4}">
                <adec:decorative xmlns:adec="http://schemas.microsoft.com/office/drawing/2017/decorative" val="1"/>
              </a:ext>
            </a:extLst>
          </p:cNvPr>
          <p:cNvSpPr/>
          <p:nvPr/>
        </p:nvSpPr>
        <p:spPr>
          <a:xfrm>
            <a:off x="626831" y="3358468"/>
            <a:ext cx="2720687" cy="2720687"/>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Sexuella anspelningar eller förslag</a:t>
            </a:r>
          </a:p>
        </p:txBody>
      </p:sp>
      <p:sp>
        <p:nvSpPr>
          <p:cNvPr id="14" name="Ellips 13">
            <a:extLst>
              <a:ext uri="{FF2B5EF4-FFF2-40B4-BE49-F238E27FC236}">
                <a16:creationId xmlns:a16="http://schemas.microsoft.com/office/drawing/2014/main" id="{68340A5D-9603-4DB2-A477-0973EACE9DD1}"/>
              </a:ext>
              <a:ext uri="{C183D7F6-B498-43B3-948B-1728B52AA6E4}">
                <adec:decorative xmlns:adec="http://schemas.microsoft.com/office/drawing/2017/decorative" val="1"/>
              </a:ext>
            </a:extLst>
          </p:cNvPr>
          <p:cNvSpPr/>
          <p:nvPr/>
        </p:nvSpPr>
        <p:spPr>
          <a:xfrm>
            <a:off x="7946816" y="1375974"/>
            <a:ext cx="1982494" cy="1982494"/>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Ryktes-spridning</a:t>
            </a:r>
          </a:p>
        </p:txBody>
      </p:sp>
    </p:spTree>
    <p:extLst>
      <p:ext uri="{BB962C8B-B14F-4D97-AF65-F5344CB8AC3E}">
        <p14:creationId xmlns:p14="http://schemas.microsoft.com/office/powerpoint/2010/main" val="3373394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014F922-2A13-4707-8968-BBB1A98C064C}"/>
              </a:ext>
            </a:extLst>
          </p:cNvPr>
          <p:cNvSpPr>
            <a:spLocks noGrp="1"/>
          </p:cNvSpPr>
          <p:nvPr>
            <p:ph type="title"/>
          </p:nvPr>
        </p:nvSpPr>
        <p:spPr/>
        <p:txBody>
          <a:bodyPr/>
          <a:lstStyle/>
          <a:p>
            <a:r>
              <a:rPr lang="sv-SE" dirty="0"/>
              <a:t>Att få vara den man är</a:t>
            </a:r>
          </a:p>
        </p:txBody>
      </p:sp>
    </p:spTree>
    <p:extLst>
      <p:ext uri="{BB962C8B-B14F-4D97-AF65-F5344CB8AC3E}">
        <p14:creationId xmlns:p14="http://schemas.microsoft.com/office/powerpoint/2010/main" val="416787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p:txBody>
          <a:bodyPr/>
          <a:lstStyle/>
          <a:p>
            <a:r>
              <a:rPr lang="sv-SE" dirty="0"/>
              <a:t>Normer</a:t>
            </a:r>
          </a:p>
        </p:txBody>
      </p:sp>
      <p:sp>
        <p:nvSpPr>
          <p:cNvPr id="2" name="textruta 1">
            <a:extLst>
              <a:ext uri="{FF2B5EF4-FFF2-40B4-BE49-F238E27FC236}">
                <a16:creationId xmlns:a16="http://schemas.microsoft.com/office/drawing/2014/main" id="{3F40C1D0-ED4D-436C-BC5D-6223C93925ED}"/>
              </a:ext>
            </a:extLst>
          </p:cNvPr>
          <p:cNvSpPr txBox="1"/>
          <p:nvPr/>
        </p:nvSpPr>
        <p:spPr>
          <a:xfrm>
            <a:off x="-16042" y="0"/>
            <a:ext cx="12192000" cy="6858000"/>
          </a:xfrm>
          <a:prstGeom prst="rect">
            <a:avLst/>
          </a:prstGeom>
          <a:noFill/>
        </p:spPr>
        <p:txBody>
          <a:bodyPr wrap="square" lIns="2160000" rIns="2160000" rtlCol="0" anchor="ctr">
            <a:noAutofit/>
          </a:bodyPr>
          <a:lstStyle/>
          <a:p>
            <a:pPr algn="ctr"/>
            <a:r>
              <a:rPr lang="sv-SE" sz="4000" dirty="0">
                <a:solidFill>
                  <a:srgbClr val="3B3838"/>
                </a:solidFill>
                <a:latin typeface="The Sans Black-" pitchFamily="50" charset="0"/>
              </a:rPr>
              <a:t>Normer är oskrivna, osynliga regler. De finns överallt men kan vara olika beroende på var du är.</a:t>
            </a:r>
          </a:p>
        </p:txBody>
      </p:sp>
    </p:spTree>
    <p:extLst>
      <p:ext uri="{BB962C8B-B14F-4D97-AF65-F5344CB8AC3E}">
        <p14:creationId xmlns:p14="http://schemas.microsoft.com/office/powerpoint/2010/main" val="16289124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2C9B3B5-03F0-412F-8903-62A1F1F16D61}"/>
              </a:ext>
            </a:extLst>
          </p:cNvPr>
          <p:cNvSpPr>
            <a:spLocks noGrp="1"/>
          </p:cNvSpPr>
          <p:nvPr>
            <p:ph type="title"/>
          </p:nvPr>
        </p:nvSpPr>
        <p:spPr>
          <a:xfrm>
            <a:off x="838200" y="365125"/>
            <a:ext cx="10515600" cy="1325563"/>
          </a:xfrm>
          <a:prstGeom prst="rect">
            <a:avLst/>
          </a:prstGeom>
        </p:spPr>
        <p:txBody>
          <a:bodyPr/>
          <a:lstStyle/>
          <a:p>
            <a:r>
              <a:rPr lang="sv-SE" dirty="0"/>
              <a:t>Kan du se vem?</a:t>
            </a:r>
          </a:p>
        </p:txBody>
      </p:sp>
      <p:pic>
        <p:nvPicPr>
          <p:cNvPr id="7" name="Bildobjekt 6" descr="Kollage med bilder på nio elever.">
            <a:extLst>
              <a:ext uri="{FF2B5EF4-FFF2-40B4-BE49-F238E27FC236}">
                <a16:creationId xmlns:a16="http://schemas.microsoft.com/office/drawing/2014/main" id="{B57FC9AF-BCE1-4BE9-A6BE-4572506A1B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4" name="Ellips 3">
            <a:extLst>
              <a:ext uri="{FF2B5EF4-FFF2-40B4-BE49-F238E27FC236}">
                <a16:creationId xmlns:a16="http://schemas.microsoft.com/office/drawing/2014/main" id="{DF61E598-CF30-416A-99A1-621C8E8FDDAD}"/>
              </a:ext>
              <a:ext uri="{C183D7F6-B498-43B3-948B-1728B52AA6E4}">
                <adec:decorative xmlns:adec="http://schemas.microsoft.com/office/drawing/2017/decorative" val="1"/>
              </a:ext>
            </a:extLst>
          </p:cNvPr>
          <p:cNvSpPr/>
          <p:nvPr/>
        </p:nvSpPr>
        <p:spPr>
          <a:xfrm>
            <a:off x="6658333" y="481977"/>
            <a:ext cx="1523026" cy="1523026"/>
          </a:xfrm>
          <a:prstGeom prst="ellipse">
            <a:avLst/>
          </a:prstGeom>
          <a:solidFill>
            <a:srgbClr val="CD2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Vem?</a:t>
            </a:r>
          </a:p>
        </p:txBody>
      </p:sp>
      <p:sp>
        <p:nvSpPr>
          <p:cNvPr id="10" name="Ellips 9">
            <a:extLst>
              <a:ext uri="{FF2B5EF4-FFF2-40B4-BE49-F238E27FC236}">
                <a16:creationId xmlns:a16="http://schemas.microsoft.com/office/drawing/2014/main" id="{49250154-8BF6-4E63-9318-549B863F75D0}"/>
              </a:ext>
              <a:ext uri="{C183D7F6-B498-43B3-948B-1728B52AA6E4}">
                <adec:decorative xmlns:adec="http://schemas.microsoft.com/office/drawing/2017/decorative" val="1"/>
              </a:ext>
            </a:extLst>
          </p:cNvPr>
          <p:cNvSpPr/>
          <p:nvPr/>
        </p:nvSpPr>
        <p:spPr>
          <a:xfrm>
            <a:off x="10089678" y="1636526"/>
            <a:ext cx="1701172" cy="1701172"/>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Person med dyslexi</a:t>
            </a:r>
          </a:p>
        </p:txBody>
      </p:sp>
      <p:sp>
        <p:nvSpPr>
          <p:cNvPr id="9" name="Ellips 8">
            <a:extLst>
              <a:ext uri="{FF2B5EF4-FFF2-40B4-BE49-F238E27FC236}">
                <a16:creationId xmlns:a16="http://schemas.microsoft.com/office/drawing/2014/main" id="{040E7387-E8B2-4F51-8B71-5C80305EECEB}"/>
              </a:ext>
              <a:ext uri="{C183D7F6-B498-43B3-948B-1728B52AA6E4}">
                <adec:decorative xmlns:adec="http://schemas.microsoft.com/office/drawing/2017/decorative" val="1"/>
              </a:ext>
            </a:extLst>
          </p:cNvPr>
          <p:cNvSpPr/>
          <p:nvPr/>
        </p:nvSpPr>
        <p:spPr>
          <a:xfrm>
            <a:off x="9547992" y="485534"/>
            <a:ext cx="1248018" cy="1248018"/>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Har ångest</a:t>
            </a:r>
          </a:p>
        </p:txBody>
      </p:sp>
      <p:sp>
        <p:nvSpPr>
          <p:cNvPr id="5" name="Ellips 4">
            <a:extLst>
              <a:ext uri="{FF2B5EF4-FFF2-40B4-BE49-F238E27FC236}">
                <a16:creationId xmlns:a16="http://schemas.microsoft.com/office/drawing/2014/main" id="{4CEE87A6-575B-4F5D-AA04-DA2DFF607737}"/>
              </a:ext>
              <a:ext uri="{C183D7F6-B498-43B3-948B-1728B52AA6E4}">
                <adec:decorative xmlns:adec="http://schemas.microsoft.com/office/drawing/2017/decorative" val="1"/>
              </a:ext>
            </a:extLst>
          </p:cNvPr>
          <p:cNvSpPr/>
          <p:nvPr/>
        </p:nvSpPr>
        <p:spPr>
          <a:xfrm>
            <a:off x="8195465" y="1149607"/>
            <a:ext cx="1430586" cy="1430586"/>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Född i Sverige</a:t>
            </a:r>
          </a:p>
        </p:txBody>
      </p:sp>
      <p:sp>
        <p:nvSpPr>
          <p:cNvPr id="8" name="Ellips 7">
            <a:extLst>
              <a:ext uri="{FF2B5EF4-FFF2-40B4-BE49-F238E27FC236}">
                <a16:creationId xmlns:a16="http://schemas.microsoft.com/office/drawing/2014/main" id="{C583FB98-F53A-43C3-801C-66B0BF0D71D6}"/>
              </a:ext>
              <a:ext uri="{C183D7F6-B498-43B3-948B-1728B52AA6E4}">
                <adec:decorative xmlns:adec="http://schemas.microsoft.com/office/drawing/2017/decorative" val="1"/>
              </a:ext>
            </a:extLst>
          </p:cNvPr>
          <p:cNvSpPr/>
          <p:nvPr/>
        </p:nvSpPr>
        <p:spPr>
          <a:xfrm>
            <a:off x="8259692" y="3123170"/>
            <a:ext cx="1430586" cy="1430586"/>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Hetero-sexuell</a:t>
            </a:r>
          </a:p>
        </p:txBody>
      </p:sp>
      <p:sp>
        <p:nvSpPr>
          <p:cNvPr id="6" name="Ellips 5">
            <a:extLst>
              <a:ext uri="{FF2B5EF4-FFF2-40B4-BE49-F238E27FC236}">
                <a16:creationId xmlns:a16="http://schemas.microsoft.com/office/drawing/2014/main" id="{27865136-6F5D-4EAC-A1E3-71BAD2AAE999}"/>
              </a:ext>
              <a:ext uri="{C183D7F6-B498-43B3-948B-1728B52AA6E4}">
                <adec:decorative xmlns:adec="http://schemas.microsoft.com/office/drawing/2017/decorative" val="1"/>
              </a:ext>
            </a:extLst>
          </p:cNvPr>
          <p:cNvSpPr/>
          <p:nvPr/>
        </p:nvSpPr>
        <p:spPr>
          <a:xfrm>
            <a:off x="7656764" y="4638181"/>
            <a:ext cx="1552975" cy="1552975"/>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Kan tecken-språk</a:t>
            </a:r>
          </a:p>
        </p:txBody>
      </p:sp>
      <p:sp>
        <p:nvSpPr>
          <p:cNvPr id="11" name="Ellips 10">
            <a:extLst>
              <a:ext uri="{FF2B5EF4-FFF2-40B4-BE49-F238E27FC236}">
                <a16:creationId xmlns:a16="http://schemas.microsoft.com/office/drawing/2014/main" id="{E95A4D03-0662-4D5B-8301-7A431BDB982C}"/>
              </a:ext>
              <a:ext uri="{C183D7F6-B498-43B3-948B-1728B52AA6E4}">
                <adec:decorative xmlns:adec="http://schemas.microsoft.com/office/drawing/2017/decorative" val="1"/>
              </a:ext>
            </a:extLst>
          </p:cNvPr>
          <p:cNvSpPr/>
          <p:nvPr/>
        </p:nvSpPr>
        <p:spPr>
          <a:xfrm>
            <a:off x="10089678" y="4803684"/>
            <a:ext cx="1568782" cy="1568782"/>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Vill kallas Alex</a:t>
            </a:r>
          </a:p>
        </p:txBody>
      </p:sp>
      <p:sp>
        <p:nvSpPr>
          <p:cNvPr id="12" name="Ellips 11">
            <a:extLst>
              <a:ext uri="{FF2B5EF4-FFF2-40B4-BE49-F238E27FC236}">
                <a16:creationId xmlns:a16="http://schemas.microsoft.com/office/drawing/2014/main" id="{66F9EE71-E9A0-45C1-9331-51DAEC720F4C}"/>
              </a:ext>
              <a:ext uri="{C183D7F6-B498-43B3-948B-1728B52AA6E4}">
                <adec:decorative xmlns:adec="http://schemas.microsoft.com/office/drawing/2017/decorative" val="1"/>
              </a:ext>
            </a:extLst>
          </p:cNvPr>
          <p:cNvSpPr/>
          <p:nvPr/>
        </p:nvSpPr>
        <p:spPr>
          <a:xfrm>
            <a:off x="6677242" y="3337698"/>
            <a:ext cx="1520763" cy="1520763"/>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Kränker andra</a:t>
            </a:r>
          </a:p>
        </p:txBody>
      </p:sp>
    </p:spTree>
    <p:extLst>
      <p:ext uri="{BB962C8B-B14F-4D97-AF65-F5344CB8AC3E}">
        <p14:creationId xmlns:p14="http://schemas.microsoft.com/office/powerpoint/2010/main" val="2509850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animBg="1"/>
      <p:bldP spid="8" grpId="0" animBg="1"/>
      <p:bldP spid="6"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9E9EF850-6960-40C1-B231-8F7212787EE5}"/>
              </a:ext>
            </a:extLst>
          </p:cNvPr>
          <p:cNvSpPr>
            <a:spLocks noGrp="1"/>
          </p:cNvSpPr>
          <p:nvPr>
            <p:ph type="title"/>
          </p:nvPr>
        </p:nvSpPr>
        <p:spPr>
          <a:xfrm>
            <a:off x="838200" y="365125"/>
            <a:ext cx="10515600" cy="1325563"/>
          </a:xfrm>
          <a:prstGeom prst="rect">
            <a:avLst/>
          </a:prstGeom>
        </p:spPr>
        <p:txBody>
          <a:bodyPr/>
          <a:lstStyle/>
          <a:p>
            <a:r>
              <a:rPr lang="sv-SE" dirty="0"/>
              <a:t>Återkoppling: Kan du se vem?</a:t>
            </a:r>
          </a:p>
        </p:txBody>
      </p:sp>
      <p:sp>
        <p:nvSpPr>
          <p:cNvPr id="3" name="Rektangel 2">
            <a:extLst>
              <a:ext uri="{FF2B5EF4-FFF2-40B4-BE49-F238E27FC236}">
                <a16:creationId xmlns:a16="http://schemas.microsoft.com/office/drawing/2014/main" id="{34F2D908-DF20-45F7-BF0A-8333A33A7A0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A44D43B4-3650-41C6-80CE-0B110C1D4224}"/>
              </a:ext>
            </a:extLst>
          </p:cNvPr>
          <p:cNvSpPr txBox="1"/>
          <p:nvPr/>
        </p:nvSpPr>
        <p:spPr>
          <a:xfrm>
            <a:off x="1485352" y="0"/>
            <a:ext cx="6311111" cy="6858000"/>
          </a:xfrm>
          <a:prstGeom prst="rect">
            <a:avLst/>
          </a:prstGeom>
          <a:noFill/>
        </p:spPr>
        <p:txBody>
          <a:bodyPr wrap="square" lIns="0" rIns="0" rtlCol="0" anchor="ctr">
            <a:noAutofit/>
          </a:bodyPr>
          <a:lstStyle/>
          <a:p>
            <a:r>
              <a:rPr lang="sv-SE" sz="2200" dirty="0">
                <a:solidFill>
                  <a:schemeClr val="bg1"/>
                </a:solidFill>
                <a:latin typeface="The Sans Black-" pitchFamily="50" charset="0"/>
              </a:rPr>
              <a:t>Var det svårt? Passade samma person in på fler än ett påstående? Det syns oftast inte utanpå vem en person är och vad den har varit med om, är rädd för, har svårt för eller är glad och stolt över.</a:t>
            </a:r>
          </a:p>
        </p:txBody>
      </p:sp>
    </p:spTree>
    <p:extLst>
      <p:ext uri="{BB962C8B-B14F-4D97-AF65-F5344CB8AC3E}">
        <p14:creationId xmlns:p14="http://schemas.microsoft.com/office/powerpoint/2010/main" val="9860182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a:xfrm>
            <a:off x="838200" y="365125"/>
            <a:ext cx="10515600" cy="1325563"/>
          </a:xfrm>
          <a:prstGeom prst="rect">
            <a:avLst/>
          </a:prstGeom>
        </p:spPr>
        <p:txBody>
          <a:bodyPr/>
          <a:lstStyle/>
          <a:p>
            <a:r>
              <a:rPr lang="sv-SE" dirty="0"/>
              <a:t>Förväntningar</a:t>
            </a:r>
          </a:p>
        </p:txBody>
      </p:sp>
      <p:pic>
        <p:nvPicPr>
          <p:cNvPr id="12" name="Bildobjekt 11" descr="Närbild på elev som vänder sig om i skolkorridor.">
            <a:extLst>
              <a:ext uri="{FF2B5EF4-FFF2-40B4-BE49-F238E27FC236}">
                <a16:creationId xmlns:a16="http://schemas.microsoft.com/office/drawing/2014/main" id="{F5353845-F98E-436A-A0F2-79C1922B6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llips 2">
            <a:extLst>
              <a:ext uri="{FF2B5EF4-FFF2-40B4-BE49-F238E27FC236}">
                <a16:creationId xmlns:a16="http://schemas.microsoft.com/office/drawing/2014/main" id="{3BFB0B69-5024-40D7-B776-E73581BB650A}"/>
              </a:ext>
              <a:ext uri="{C183D7F6-B498-43B3-948B-1728B52AA6E4}">
                <adec:decorative xmlns:adec="http://schemas.microsoft.com/office/drawing/2017/decorative" val="1"/>
              </a:ext>
            </a:extLst>
          </p:cNvPr>
          <p:cNvSpPr/>
          <p:nvPr/>
        </p:nvSpPr>
        <p:spPr>
          <a:xfrm>
            <a:off x="3897080" y="610800"/>
            <a:ext cx="2529745" cy="2529745"/>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Hur min kropp förväntas se ut och fungera.</a:t>
            </a:r>
          </a:p>
        </p:txBody>
      </p:sp>
      <p:sp>
        <p:nvSpPr>
          <p:cNvPr id="4" name="Ellips 3">
            <a:extLst>
              <a:ext uri="{FF2B5EF4-FFF2-40B4-BE49-F238E27FC236}">
                <a16:creationId xmlns:a16="http://schemas.microsoft.com/office/drawing/2014/main" id="{55E0F264-1FFB-4E56-9B3C-5239BBBB6729}"/>
              </a:ext>
              <a:ext uri="{C183D7F6-B498-43B3-948B-1728B52AA6E4}">
                <adec:decorative xmlns:adec="http://schemas.microsoft.com/office/drawing/2017/decorative" val="1"/>
              </a:ext>
            </a:extLst>
          </p:cNvPr>
          <p:cNvSpPr/>
          <p:nvPr/>
        </p:nvSpPr>
        <p:spPr>
          <a:xfrm>
            <a:off x="694850" y="1594928"/>
            <a:ext cx="2201842" cy="2201842"/>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Vilka aktiviteter jag förväntas gilla.</a:t>
            </a:r>
          </a:p>
        </p:txBody>
      </p:sp>
      <p:sp>
        <p:nvSpPr>
          <p:cNvPr id="5" name="Ellips 4">
            <a:extLst>
              <a:ext uri="{FF2B5EF4-FFF2-40B4-BE49-F238E27FC236}">
                <a16:creationId xmlns:a16="http://schemas.microsoft.com/office/drawing/2014/main" id="{E53966B7-CB23-4EFE-90DD-FB4AADDCEAFD}"/>
              </a:ext>
              <a:ext uri="{C183D7F6-B498-43B3-948B-1728B52AA6E4}">
                <adec:decorative xmlns:adec="http://schemas.microsoft.com/office/drawing/2017/decorative" val="1"/>
              </a:ext>
            </a:extLst>
          </p:cNvPr>
          <p:cNvSpPr/>
          <p:nvPr/>
        </p:nvSpPr>
        <p:spPr>
          <a:xfrm>
            <a:off x="5325904" y="3661228"/>
            <a:ext cx="2201842" cy="2201842"/>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Vilka kläder och prylar jag förväntas ha.</a:t>
            </a:r>
          </a:p>
        </p:txBody>
      </p:sp>
      <p:sp>
        <p:nvSpPr>
          <p:cNvPr id="6" name="Ellips 5">
            <a:extLst>
              <a:ext uri="{FF2B5EF4-FFF2-40B4-BE49-F238E27FC236}">
                <a16:creationId xmlns:a16="http://schemas.microsoft.com/office/drawing/2014/main" id="{8DDEEAF2-57F3-4DF8-B811-EE268EA67A90}"/>
              </a:ext>
              <a:ext uri="{C183D7F6-B498-43B3-948B-1728B52AA6E4}">
                <adec:decorative xmlns:adec="http://schemas.microsoft.com/office/drawing/2017/decorative" val="1"/>
              </a:ext>
            </a:extLst>
          </p:cNvPr>
          <p:cNvSpPr/>
          <p:nvPr/>
        </p:nvSpPr>
        <p:spPr>
          <a:xfrm>
            <a:off x="8444971" y="3429000"/>
            <a:ext cx="2507979" cy="2507979"/>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Vilken inställning jag förväntas ha till skolan.</a:t>
            </a:r>
          </a:p>
        </p:txBody>
      </p:sp>
      <p:sp>
        <p:nvSpPr>
          <p:cNvPr id="7" name="Ellips 6">
            <a:extLst>
              <a:ext uri="{FF2B5EF4-FFF2-40B4-BE49-F238E27FC236}">
                <a16:creationId xmlns:a16="http://schemas.microsoft.com/office/drawing/2014/main" id="{0CFB256B-EDBB-480A-850B-E5B6E02B98F5}"/>
              </a:ext>
              <a:ext uri="{C183D7F6-B498-43B3-948B-1728B52AA6E4}">
                <adec:decorative xmlns:adec="http://schemas.microsoft.com/office/drawing/2017/decorative" val="1"/>
              </a:ext>
            </a:extLst>
          </p:cNvPr>
          <p:cNvSpPr/>
          <p:nvPr/>
        </p:nvSpPr>
        <p:spPr>
          <a:xfrm>
            <a:off x="9521834" y="667757"/>
            <a:ext cx="1854341" cy="1854341"/>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Hur jag förväntas bete mig.</a:t>
            </a:r>
          </a:p>
        </p:txBody>
      </p:sp>
      <p:sp>
        <p:nvSpPr>
          <p:cNvPr id="8" name="Ellips 7">
            <a:extLst>
              <a:ext uri="{FF2B5EF4-FFF2-40B4-BE49-F238E27FC236}">
                <a16:creationId xmlns:a16="http://schemas.microsoft.com/office/drawing/2014/main" id="{DC6BE425-1137-4C70-8811-CDEED0FA03AD}"/>
              </a:ext>
              <a:ext uri="{C183D7F6-B498-43B3-948B-1728B52AA6E4}">
                <adec:decorative xmlns:adec="http://schemas.microsoft.com/office/drawing/2017/decorative" val="1"/>
              </a:ext>
            </a:extLst>
          </p:cNvPr>
          <p:cNvSpPr/>
          <p:nvPr/>
        </p:nvSpPr>
        <p:spPr>
          <a:xfrm>
            <a:off x="2173520" y="3526513"/>
            <a:ext cx="2720687" cy="2720687"/>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Vilka personer jag förväntas bli attraherad av.</a:t>
            </a:r>
          </a:p>
        </p:txBody>
      </p:sp>
      <p:sp>
        <p:nvSpPr>
          <p:cNvPr id="9" name="Ellips 8">
            <a:extLst>
              <a:ext uri="{FF2B5EF4-FFF2-40B4-BE49-F238E27FC236}">
                <a16:creationId xmlns:a16="http://schemas.microsoft.com/office/drawing/2014/main" id="{E744BA9F-2A40-422B-9071-004809139075}"/>
              </a:ext>
              <a:ext uri="{C183D7F6-B498-43B3-948B-1728B52AA6E4}">
                <adec:decorative xmlns:adec="http://schemas.microsoft.com/office/drawing/2017/decorative" val="1"/>
              </a:ext>
            </a:extLst>
          </p:cNvPr>
          <p:cNvSpPr/>
          <p:nvPr/>
        </p:nvSpPr>
        <p:spPr>
          <a:xfrm>
            <a:off x="6570685" y="1572666"/>
            <a:ext cx="2201842" cy="2201842"/>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Vilka mål jag förväntas uppnå.</a:t>
            </a:r>
          </a:p>
        </p:txBody>
      </p:sp>
    </p:spTree>
    <p:extLst>
      <p:ext uri="{BB962C8B-B14F-4D97-AF65-F5344CB8AC3E}">
        <p14:creationId xmlns:p14="http://schemas.microsoft.com/office/powerpoint/2010/main" val="1329149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9E9EF850-6960-40C1-B231-8F7212787EE5}"/>
              </a:ext>
            </a:extLst>
          </p:cNvPr>
          <p:cNvSpPr>
            <a:spLocks noGrp="1"/>
          </p:cNvSpPr>
          <p:nvPr>
            <p:ph type="title"/>
          </p:nvPr>
        </p:nvSpPr>
        <p:spPr>
          <a:xfrm>
            <a:off x="838200" y="365125"/>
            <a:ext cx="10515600" cy="1325563"/>
          </a:xfrm>
          <a:prstGeom prst="rect">
            <a:avLst/>
          </a:prstGeom>
        </p:spPr>
        <p:txBody>
          <a:bodyPr/>
          <a:lstStyle/>
          <a:p>
            <a:r>
              <a:rPr lang="sv-SE" dirty="0"/>
              <a:t>Återkoppling: Förväntningar</a:t>
            </a:r>
          </a:p>
        </p:txBody>
      </p:sp>
      <p:sp>
        <p:nvSpPr>
          <p:cNvPr id="3" name="Rektangel 2">
            <a:extLst>
              <a:ext uri="{FF2B5EF4-FFF2-40B4-BE49-F238E27FC236}">
                <a16:creationId xmlns:a16="http://schemas.microsoft.com/office/drawing/2014/main" id="{34F2D908-DF20-45F7-BF0A-8333A33A7A0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A44D43B4-3650-41C6-80CE-0B110C1D4224}"/>
              </a:ext>
            </a:extLst>
          </p:cNvPr>
          <p:cNvSpPr txBox="1"/>
          <p:nvPr/>
        </p:nvSpPr>
        <p:spPr>
          <a:xfrm>
            <a:off x="1485352" y="0"/>
            <a:ext cx="6311111" cy="6858000"/>
          </a:xfrm>
          <a:prstGeom prst="rect">
            <a:avLst/>
          </a:prstGeom>
          <a:noFill/>
        </p:spPr>
        <p:txBody>
          <a:bodyPr wrap="square" lIns="0" rIns="0" rtlCol="0" anchor="ctr">
            <a:noAutofit/>
          </a:bodyPr>
          <a:lstStyle/>
          <a:p>
            <a:r>
              <a:rPr lang="sv-SE" sz="2200" dirty="0">
                <a:solidFill>
                  <a:schemeClr val="bg1"/>
                </a:solidFill>
                <a:latin typeface="The Sans Black-" pitchFamily="50" charset="0"/>
              </a:rPr>
              <a:t>Många gånger kan det kännas som om du ”måste” eller ”borde” göra eller tycka på ett visst sätt. De kan också handla om att ha vissa saker. Tänk efter vad du egentligen känner, vad du vill göra, hur du vill se ut eller vad du vill ha för saker. </a:t>
            </a:r>
          </a:p>
        </p:txBody>
      </p:sp>
    </p:spTree>
    <p:extLst>
      <p:ext uri="{BB962C8B-B14F-4D97-AF65-F5344CB8AC3E}">
        <p14:creationId xmlns:p14="http://schemas.microsoft.com/office/powerpoint/2010/main" val="19711759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014F922-2A13-4707-8968-BBB1A98C064C}"/>
              </a:ext>
            </a:extLst>
          </p:cNvPr>
          <p:cNvSpPr>
            <a:spLocks noGrp="1"/>
          </p:cNvSpPr>
          <p:nvPr>
            <p:ph type="title"/>
          </p:nvPr>
        </p:nvSpPr>
        <p:spPr/>
        <p:txBody>
          <a:bodyPr/>
          <a:lstStyle/>
          <a:p>
            <a:r>
              <a:rPr lang="sv-SE" dirty="0"/>
              <a:t>Skolan</a:t>
            </a:r>
          </a:p>
        </p:txBody>
      </p:sp>
    </p:spTree>
    <p:extLst>
      <p:ext uri="{BB962C8B-B14F-4D97-AF65-F5344CB8AC3E}">
        <p14:creationId xmlns:p14="http://schemas.microsoft.com/office/powerpoint/2010/main" val="351103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02765D61-489D-460D-863B-B557A5FC894B}"/>
              </a:ext>
            </a:extLst>
          </p:cNvPr>
          <p:cNvSpPr>
            <a:spLocks noGrp="1"/>
          </p:cNvSpPr>
          <p:nvPr>
            <p:ph type="title"/>
          </p:nvPr>
        </p:nvSpPr>
        <p:spPr>
          <a:xfrm>
            <a:off x="838200" y="365125"/>
            <a:ext cx="10515600" cy="1325563"/>
          </a:xfrm>
          <a:prstGeom prst="rect">
            <a:avLst/>
          </a:prstGeom>
        </p:spPr>
        <p:txBody>
          <a:bodyPr/>
          <a:lstStyle/>
          <a:p>
            <a:r>
              <a:rPr lang="sv-SE" dirty="0"/>
              <a:t>Aila</a:t>
            </a:r>
          </a:p>
        </p:txBody>
      </p:sp>
      <p:pic>
        <p:nvPicPr>
          <p:cNvPr id="5" name="Bildobjekt 4" descr="Närbild på elever som sitter på golvet i en skolkorridor.">
            <a:extLst>
              <a:ext uri="{FF2B5EF4-FFF2-40B4-BE49-F238E27FC236}">
                <a16:creationId xmlns:a16="http://schemas.microsoft.com/office/drawing/2014/main" id="{747FEE61-19E1-4CCF-9F07-44D9062AE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8A5736F5-439A-4670-8B7C-5FDB5DAE4FB7}"/>
              </a:ext>
              <a:ext uri="{C183D7F6-B498-43B3-948B-1728B52AA6E4}">
                <adec:decorative xmlns:adec="http://schemas.microsoft.com/office/drawing/2017/decorative" val="1"/>
              </a:ext>
            </a:extLst>
          </p:cNvPr>
          <p:cNvSpPr/>
          <p:nvPr/>
        </p:nvSpPr>
        <p:spPr>
          <a:xfrm rot="900000" flipV="1">
            <a:off x="9347196" y="5151418"/>
            <a:ext cx="2988185" cy="249494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a:extLst>
              <a:ext uri="{FF2B5EF4-FFF2-40B4-BE49-F238E27FC236}">
                <a16:creationId xmlns:a16="http://schemas.microsoft.com/office/drawing/2014/main" id="{ECA89A31-F58B-4B67-A4F9-CBF93E97C7C1}"/>
              </a:ext>
            </a:extLst>
          </p:cNvPr>
          <p:cNvSpPr txBox="1"/>
          <p:nvPr/>
        </p:nvSpPr>
        <p:spPr>
          <a:xfrm>
            <a:off x="9845040" y="5541179"/>
            <a:ext cx="2013293" cy="923330"/>
          </a:xfrm>
          <a:prstGeom prst="rect">
            <a:avLst/>
          </a:prstGeom>
          <a:noFill/>
        </p:spPr>
        <p:txBody>
          <a:bodyPr wrap="square" rtlCol="0">
            <a:noAutofit/>
          </a:bodyPr>
          <a:lstStyle/>
          <a:p>
            <a:r>
              <a:rPr lang="sv-SE" sz="2200" dirty="0">
                <a:solidFill>
                  <a:schemeClr val="bg1"/>
                </a:solidFill>
                <a:latin typeface="The Sans Black-" pitchFamily="50" charset="0"/>
              </a:rPr>
              <a:t>Lumas klasskamrater</a:t>
            </a:r>
          </a:p>
          <a:p>
            <a:r>
              <a:rPr lang="sv-SE" dirty="0">
                <a:solidFill>
                  <a:schemeClr val="bg1"/>
                </a:solidFill>
              </a:rPr>
              <a:t>– </a:t>
            </a:r>
            <a:r>
              <a:rPr lang="sv-SE" sz="2200" dirty="0">
                <a:solidFill>
                  <a:schemeClr val="bg1"/>
                </a:solidFill>
                <a:latin typeface="The Sans Black-" pitchFamily="50" charset="0"/>
              </a:rPr>
              <a:t>Aila</a:t>
            </a:r>
          </a:p>
          <a:p>
            <a:endParaRPr lang="sv-SE" sz="2200" dirty="0">
              <a:solidFill>
                <a:schemeClr val="bg1"/>
              </a:solidFill>
            </a:endParaRPr>
          </a:p>
        </p:txBody>
      </p:sp>
      <p:sp>
        <p:nvSpPr>
          <p:cNvPr id="2" name="textruta 1">
            <a:extLst>
              <a:ext uri="{FF2B5EF4-FFF2-40B4-BE49-F238E27FC236}">
                <a16:creationId xmlns:a16="http://schemas.microsoft.com/office/drawing/2014/main" id="{A44D43B4-3650-41C6-80CE-0B110C1D4224}"/>
              </a:ext>
            </a:extLst>
          </p:cNvPr>
          <p:cNvSpPr txBox="1"/>
          <p:nvPr/>
        </p:nvSpPr>
        <p:spPr>
          <a:xfrm>
            <a:off x="887101" y="0"/>
            <a:ext cx="5022376" cy="6858000"/>
          </a:xfrm>
          <a:prstGeom prst="rect">
            <a:avLst/>
          </a:prstGeom>
          <a:noFill/>
        </p:spPr>
        <p:txBody>
          <a:bodyPr wrap="square" lIns="0" rIns="0" rtlCol="0" anchor="ctr">
            <a:noAutofit/>
          </a:bodyPr>
          <a:lstStyle/>
          <a:p>
            <a:r>
              <a:rPr lang="sv-SE" sz="2200" dirty="0">
                <a:solidFill>
                  <a:srgbClr val="3B3838"/>
                </a:solidFill>
                <a:latin typeface="The Sans Black-" pitchFamily="50" charset="0"/>
              </a:rPr>
              <a:t>De äldre eleverna på skolan brukar på skoj göra det svårt för Aila att komma in genom huvudingången genom att ställa sig för och blockera. Det händer också att de tar på Aila fast hon inte vill. </a:t>
            </a:r>
          </a:p>
          <a:p>
            <a:endParaRPr lang="sv-SE" sz="2200" dirty="0">
              <a:solidFill>
                <a:srgbClr val="3B3838"/>
              </a:solidFill>
              <a:latin typeface="The Sans Black-" pitchFamily="50" charset="0"/>
            </a:endParaRPr>
          </a:p>
          <a:p>
            <a:r>
              <a:rPr lang="sv-SE" sz="2200" dirty="0">
                <a:solidFill>
                  <a:srgbClr val="3B3838"/>
                </a:solidFill>
                <a:latin typeface="The Sans Black-" pitchFamily="50" charset="0"/>
              </a:rPr>
              <a:t>Aila tycker att det är så jobbigt att hon ofta kommer fem minuter efter första lektionen börjat. Lärarna anmäler frånvaro men de frågar aldrig Aila varför hon är sen. </a:t>
            </a:r>
          </a:p>
        </p:txBody>
      </p:sp>
    </p:spTree>
    <p:extLst>
      <p:ext uri="{BB962C8B-B14F-4D97-AF65-F5344CB8AC3E}">
        <p14:creationId xmlns:p14="http://schemas.microsoft.com/office/powerpoint/2010/main" val="304625944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B76A8CBF-2BD9-42A7-9BAF-80232C28E793}"/>
              </a:ext>
            </a:extLst>
          </p:cNvPr>
          <p:cNvSpPr>
            <a:spLocks noGrp="1"/>
          </p:cNvSpPr>
          <p:nvPr>
            <p:ph type="title"/>
          </p:nvPr>
        </p:nvSpPr>
        <p:spPr>
          <a:xfrm>
            <a:off x="838200" y="365125"/>
            <a:ext cx="10515600" cy="1325563"/>
          </a:xfrm>
          <a:prstGeom prst="rect">
            <a:avLst/>
          </a:prstGeom>
        </p:spPr>
        <p:txBody>
          <a:bodyPr/>
          <a:lstStyle/>
          <a:p>
            <a:r>
              <a:rPr lang="sv-SE" dirty="0"/>
              <a:t>Diskutera berättelsen om Aila</a:t>
            </a:r>
          </a:p>
        </p:txBody>
      </p:sp>
      <p:pic>
        <p:nvPicPr>
          <p:cNvPr id="4" name="Bildobjekt 3" descr="Ikon för åtgärdande, en att göra-lista med en skolbyggnad på.">
            <a:extLst>
              <a:ext uri="{FF2B5EF4-FFF2-40B4-BE49-F238E27FC236}">
                <a16:creationId xmlns:a16="http://schemas.microsoft.com/office/drawing/2014/main" id="{7344B077-D919-493E-9CAB-62869A7CA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423" y="1037254"/>
            <a:ext cx="2700000" cy="2700000"/>
          </a:xfrm>
          <a:prstGeom prst="rect">
            <a:avLst/>
          </a:prstGeom>
        </p:spPr>
      </p:pic>
      <p:sp>
        <p:nvSpPr>
          <p:cNvPr id="15" name="textruta 14">
            <a:extLst>
              <a:ext uri="{FF2B5EF4-FFF2-40B4-BE49-F238E27FC236}">
                <a16:creationId xmlns:a16="http://schemas.microsoft.com/office/drawing/2014/main" id="{6820957C-A71E-4CCC-BE2F-7856CE09FA91}"/>
              </a:ext>
            </a:extLst>
          </p:cNvPr>
          <p:cNvSpPr txBox="1"/>
          <p:nvPr/>
        </p:nvSpPr>
        <p:spPr>
          <a:xfrm>
            <a:off x="1128867" y="3898124"/>
            <a:ext cx="3219273" cy="1779662"/>
          </a:xfrm>
          <a:prstGeom prst="rect">
            <a:avLst/>
          </a:prstGeom>
          <a:noFill/>
        </p:spPr>
        <p:txBody>
          <a:bodyPr wrap="square" lIns="36000" rIns="36000" rtlCol="0" anchor="t">
            <a:noAutofit/>
          </a:bodyPr>
          <a:lstStyle/>
          <a:p>
            <a:pPr algn="ctr"/>
            <a:r>
              <a:rPr lang="sv-SE" sz="2200" dirty="0">
                <a:solidFill>
                  <a:srgbClr val="3B3838"/>
                </a:solidFill>
                <a:latin typeface="The Sans Black-" pitchFamily="50" charset="0"/>
              </a:rPr>
              <a:t>Vad kan personalen i skolan göra för att hjälpa Aila som känner sig otrygg? </a:t>
            </a:r>
          </a:p>
        </p:txBody>
      </p:sp>
      <p:sp>
        <p:nvSpPr>
          <p:cNvPr id="17" name="Rektangel 16">
            <a:extLst>
              <a:ext uri="{FF2B5EF4-FFF2-40B4-BE49-F238E27FC236}">
                <a16:creationId xmlns:a16="http://schemas.microsoft.com/office/drawing/2014/main" id="{D48F9954-A9A3-4322-A060-0E766E452288}"/>
              </a:ext>
              <a:ext uri="{C183D7F6-B498-43B3-948B-1728B52AA6E4}">
                <adec:decorative xmlns:adec="http://schemas.microsoft.com/office/drawing/2017/decorative" val="1"/>
              </a:ext>
            </a:extLst>
          </p:cNvPr>
          <p:cNvSpPr/>
          <p:nvPr/>
        </p:nvSpPr>
        <p:spPr>
          <a:xfrm>
            <a:off x="2446509" y="5417724"/>
            <a:ext cx="607829" cy="106324"/>
          </a:xfrm>
          <a:prstGeom prst="rect">
            <a:avLst/>
          </a:prstGeom>
          <a:solidFill>
            <a:srgbClr val="F7A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Ikon för förebyggande, ett förstoringsglas som granskar en skolbyggnad.">
            <a:extLst>
              <a:ext uri="{FF2B5EF4-FFF2-40B4-BE49-F238E27FC236}">
                <a16:creationId xmlns:a16="http://schemas.microsoft.com/office/drawing/2014/main" id="{16E937F1-AD45-4A4B-94CC-6162BBA79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888" y="3090038"/>
            <a:ext cx="2700000" cy="2700000"/>
          </a:xfrm>
          <a:prstGeom prst="rect">
            <a:avLst/>
          </a:prstGeom>
        </p:spPr>
      </p:pic>
      <p:sp>
        <p:nvSpPr>
          <p:cNvPr id="14" name="textruta 13">
            <a:extLst>
              <a:ext uri="{FF2B5EF4-FFF2-40B4-BE49-F238E27FC236}">
                <a16:creationId xmlns:a16="http://schemas.microsoft.com/office/drawing/2014/main" id="{98D99AFD-E46E-4F7A-81B6-B75ED25EA5ED}"/>
              </a:ext>
            </a:extLst>
          </p:cNvPr>
          <p:cNvSpPr txBox="1"/>
          <p:nvPr/>
        </p:nvSpPr>
        <p:spPr>
          <a:xfrm>
            <a:off x="4486363" y="1154913"/>
            <a:ext cx="3219273" cy="1935125"/>
          </a:xfrm>
          <a:prstGeom prst="rect">
            <a:avLst/>
          </a:prstGeom>
          <a:noFill/>
        </p:spPr>
        <p:txBody>
          <a:bodyPr wrap="square" lIns="72000" rIns="72000" rtlCol="0" anchor="b">
            <a:noAutofit/>
          </a:bodyPr>
          <a:lstStyle/>
          <a:p>
            <a:pPr algn="ctr"/>
            <a:r>
              <a:rPr lang="sv-SE" sz="2200" dirty="0">
                <a:solidFill>
                  <a:srgbClr val="3B3838"/>
                </a:solidFill>
                <a:latin typeface="The Sans Black-" pitchFamily="50" charset="0"/>
              </a:rPr>
              <a:t>Vad kan personalen i skolan göra för att undvika att liknande situationer uppstår igen? </a:t>
            </a:r>
          </a:p>
        </p:txBody>
      </p:sp>
      <p:sp>
        <p:nvSpPr>
          <p:cNvPr id="16" name="Rektangel 15">
            <a:extLst>
              <a:ext uri="{FF2B5EF4-FFF2-40B4-BE49-F238E27FC236}">
                <a16:creationId xmlns:a16="http://schemas.microsoft.com/office/drawing/2014/main" id="{ED8869FD-DA74-4B2E-B087-EE7B77069950}"/>
              </a:ext>
              <a:ext uri="{C183D7F6-B498-43B3-948B-1728B52AA6E4}">
                <adec:decorative xmlns:adec="http://schemas.microsoft.com/office/drawing/2017/decorative" val="1"/>
              </a:ext>
            </a:extLst>
          </p:cNvPr>
          <p:cNvSpPr/>
          <p:nvPr/>
        </p:nvSpPr>
        <p:spPr>
          <a:xfrm>
            <a:off x="5792086" y="1446029"/>
            <a:ext cx="607829" cy="106324"/>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Ikon för främjande, ett hjärta med en skolbyggnad i.">
            <a:extLst>
              <a:ext uri="{FF2B5EF4-FFF2-40B4-BE49-F238E27FC236}">
                <a16:creationId xmlns:a16="http://schemas.microsoft.com/office/drawing/2014/main" id="{4FE64B0E-5BE8-48EF-9CA2-B797A2530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5201" y="1107313"/>
            <a:ext cx="2700000" cy="2700000"/>
          </a:xfrm>
          <a:prstGeom prst="rect">
            <a:avLst/>
          </a:prstGeom>
        </p:spPr>
      </p:pic>
      <p:sp>
        <p:nvSpPr>
          <p:cNvPr id="18" name="textruta 17">
            <a:extLst>
              <a:ext uri="{FF2B5EF4-FFF2-40B4-BE49-F238E27FC236}">
                <a16:creationId xmlns:a16="http://schemas.microsoft.com/office/drawing/2014/main" id="{5FFEF5A2-6F57-445E-8024-ECDCC84C1E8F}"/>
              </a:ext>
            </a:extLst>
          </p:cNvPr>
          <p:cNvSpPr txBox="1"/>
          <p:nvPr/>
        </p:nvSpPr>
        <p:spPr>
          <a:xfrm>
            <a:off x="7810818" y="3898124"/>
            <a:ext cx="2954718" cy="1630806"/>
          </a:xfrm>
          <a:prstGeom prst="rect">
            <a:avLst/>
          </a:prstGeom>
          <a:noFill/>
        </p:spPr>
        <p:txBody>
          <a:bodyPr wrap="square" lIns="72000" rIns="72000" rtlCol="0" anchor="t">
            <a:noAutofit/>
          </a:bodyPr>
          <a:lstStyle/>
          <a:p>
            <a:pPr algn="ctr"/>
            <a:r>
              <a:rPr lang="sv-SE" sz="2200" dirty="0">
                <a:solidFill>
                  <a:srgbClr val="3B3838"/>
                </a:solidFill>
                <a:latin typeface="The Sans Black-" pitchFamily="50" charset="0"/>
              </a:rPr>
              <a:t>Vad kan personalen i skolan göra för att alla ska må bra och känna sig trygga? </a:t>
            </a:r>
          </a:p>
        </p:txBody>
      </p:sp>
      <p:sp>
        <p:nvSpPr>
          <p:cNvPr id="19" name="Rektangel 18">
            <a:extLst>
              <a:ext uri="{FF2B5EF4-FFF2-40B4-BE49-F238E27FC236}">
                <a16:creationId xmlns:a16="http://schemas.microsoft.com/office/drawing/2014/main" id="{BD0ABDDE-A69F-4793-BEB8-88F53943D808}"/>
              </a:ext>
              <a:ext uri="{C183D7F6-B498-43B3-948B-1728B52AA6E4}">
                <adec:decorative xmlns:adec="http://schemas.microsoft.com/office/drawing/2017/decorative" val="1"/>
              </a:ext>
            </a:extLst>
          </p:cNvPr>
          <p:cNvSpPr/>
          <p:nvPr/>
        </p:nvSpPr>
        <p:spPr>
          <a:xfrm>
            <a:off x="8971286" y="5417724"/>
            <a:ext cx="607829" cy="106324"/>
          </a:xfrm>
          <a:prstGeom prst="rect">
            <a:avLst/>
          </a:prstGeom>
          <a:solidFill>
            <a:srgbClr val="CD2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6870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4" grpId="0"/>
      <p:bldP spid="16" grpId="0" animBg="1"/>
      <p:bldP spid="18"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66337BC-74D4-429B-A8BF-871CD12DA7EB}"/>
              </a:ext>
            </a:extLst>
          </p:cNvPr>
          <p:cNvSpPr>
            <a:spLocks noGrp="1"/>
          </p:cNvSpPr>
          <p:nvPr>
            <p:ph type="ctrTitle"/>
          </p:nvPr>
        </p:nvSpPr>
        <p:spPr/>
        <p:txBody>
          <a:bodyPr/>
          <a:lstStyle/>
          <a:p>
            <a:r>
              <a:rPr lang="sv-SE" dirty="0" err="1"/>
              <a:t>Likarätt</a:t>
            </a:r>
            <a:endParaRPr lang="sv-SE" dirty="0"/>
          </a:p>
        </p:txBody>
      </p:sp>
      <p:sp>
        <p:nvSpPr>
          <p:cNvPr id="4" name="textruta 3">
            <a:extLst>
              <a:ext uri="{FF2B5EF4-FFF2-40B4-BE49-F238E27FC236}">
                <a16:creationId xmlns:a16="http://schemas.microsoft.com/office/drawing/2014/main" id="{06E752AE-6225-4839-B24B-075808DA5F62}"/>
              </a:ext>
            </a:extLst>
          </p:cNvPr>
          <p:cNvSpPr txBox="1"/>
          <p:nvPr/>
        </p:nvSpPr>
        <p:spPr>
          <a:xfrm>
            <a:off x="7945220" y="4109209"/>
            <a:ext cx="5040000" cy="2748791"/>
          </a:xfrm>
          <a:prstGeom prst="rect">
            <a:avLst/>
          </a:prstGeom>
          <a:noFill/>
        </p:spPr>
        <p:txBody>
          <a:bodyPr wrap="square" lIns="0" rIns="0" rtlCol="0" anchor="t">
            <a:noAutofit/>
          </a:bodyPr>
          <a:lstStyle/>
          <a:p>
            <a:r>
              <a:rPr lang="sv-SE" sz="2200" dirty="0">
                <a:solidFill>
                  <a:schemeClr val="bg1"/>
                </a:solidFill>
                <a:latin typeface="The Sans Black-" pitchFamily="50" charset="0"/>
              </a:rPr>
              <a:t>Dina rättigheter</a:t>
            </a:r>
          </a:p>
          <a:p>
            <a:r>
              <a:rPr lang="sv-SE" sz="2200" dirty="0">
                <a:solidFill>
                  <a:schemeClr val="bg1"/>
                </a:solidFill>
                <a:latin typeface="The Sans Black-" pitchFamily="50" charset="0"/>
              </a:rPr>
              <a:t>Att få vara dem man är</a:t>
            </a:r>
          </a:p>
          <a:p>
            <a:r>
              <a:rPr lang="sv-SE" sz="2200" dirty="0">
                <a:solidFill>
                  <a:schemeClr val="bg1"/>
                </a:solidFill>
                <a:latin typeface="The Sans Black-" pitchFamily="50" charset="0"/>
              </a:rPr>
              <a:t>Skolan</a:t>
            </a:r>
          </a:p>
          <a:p>
            <a:r>
              <a:rPr lang="sv-SE" sz="2200" dirty="0">
                <a:solidFill>
                  <a:schemeClr val="bg1"/>
                </a:solidFill>
                <a:latin typeface="The Sans Black-" pitchFamily="50" charset="0"/>
              </a:rPr>
              <a:t>Elever </a:t>
            </a:r>
          </a:p>
          <a:p>
            <a:r>
              <a:rPr lang="sv-SE" sz="2200" dirty="0">
                <a:solidFill>
                  <a:schemeClr val="bg1"/>
                </a:solidFill>
                <a:latin typeface="The Sans Black-" pitchFamily="50" charset="0"/>
              </a:rPr>
              <a:t>Hur går vi vidare?</a:t>
            </a:r>
          </a:p>
        </p:txBody>
      </p:sp>
    </p:spTree>
    <p:extLst>
      <p:ext uri="{BB962C8B-B14F-4D97-AF65-F5344CB8AC3E}">
        <p14:creationId xmlns:p14="http://schemas.microsoft.com/office/powerpoint/2010/main" val="2563906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9E9EF850-6960-40C1-B231-8F7212787EE5}"/>
              </a:ext>
            </a:extLst>
          </p:cNvPr>
          <p:cNvSpPr>
            <a:spLocks noGrp="1"/>
          </p:cNvSpPr>
          <p:nvPr>
            <p:ph type="title"/>
          </p:nvPr>
        </p:nvSpPr>
        <p:spPr>
          <a:xfrm>
            <a:off x="838200" y="365125"/>
            <a:ext cx="10515600" cy="1325563"/>
          </a:xfrm>
          <a:prstGeom prst="rect">
            <a:avLst/>
          </a:prstGeom>
        </p:spPr>
        <p:txBody>
          <a:bodyPr/>
          <a:lstStyle/>
          <a:p>
            <a:r>
              <a:rPr lang="sv-SE" dirty="0"/>
              <a:t>Återkoppling på berättelsen om Aila, del 1</a:t>
            </a:r>
          </a:p>
        </p:txBody>
      </p:sp>
      <p:sp>
        <p:nvSpPr>
          <p:cNvPr id="3" name="Rektangel 2">
            <a:extLst>
              <a:ext uri="{FF2B5EF4-FFF2-40B4-BE49-F238E27FC236}">
                <a16:creationId xmlns:a16="http://schemas.microsoft.com/office/drawing/2014/main" id="{34F2D908-DF20-45F7-BF0A-8333A33A7A0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Ikon för åtgärdande, en att göra-lista med en skolbyggnad på.">
            <a:extLst>
              <a:ext uri="{FF2B5EF4-FFF2-40B4-BE49-F238E27FC236}">
                <a16:creationId xmlns:a16="http://schemas.microsoft.com/office/drawing/2014/main" id="{F88C28BB-93BF-4B97-8C6B-AB5D800DEE03}"/>
              </a:ext>
              <a:ext uri="{C183D7F6-B498-43B3-948B-1728B52AA6E4}">
                <adec:decorative xmlns:adec="http://schemas.microsoft.com/office/drawing/2017/decorative" val="0"/>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8643600" y="2682160"/>
            <a:ext cx="1493680" cy="1493680"/>
          </a:xfrm>
          <a:prstGeom prst="rect">
            <a:avLst/>
          </a:prstGeom>
        </p:spPr>
      </p:pic>
      <p:sp>
        <p:nvSpPr>
          <p:cNvPr id="2" name="textruta 1">
            <a:extLst>
              <a:ext uri="{FF2B5EF4-FFF2-40B4-BE49-F238E27FC236}">
                <a16:creationId xmlns:a16="http://schemas.microsoft.com/office/drawing/2014/main" id="{A44D43B4-3650-41C6-80CE-0B110C1D4224}"/>
              </a:ext>
            </a:extLst>
          </p:cNvPr>
          <p:cNvSpPr txBox="1"/>
          <p:nvPr/>
        </p:nvSpPr>
        <p:spPr>
          <a:xfrm>
            <a:off x="1485352" y="-1"/>
            <a:ext cx="6311111" cy="6857999"/>
          </a:xfrm>
          <a:prstGeom prst="rect">
            <a:avLst/>
          </a:prstGeom>
          <a:noFill/>
        </p:spPr>
        <p:txBody>
          <a:bodyPr wrap="square" lIns="0" rIns="0" rtlCol="0" anchor="ctr">
            <a:noAutofit/>
          </a:bodyPr>
          <a:lstStyle/>
          <a:p>
            <a:r>
              <a:rPr lang="sv-SE" sz="2200" dirty="0">
                <a:solidFill>
                  <a:schemeClr val="bg1"/>
                </a:solidFill>
                <a:latin typeface="The Sans Black-" pitchFamily="50" charset="0"/>
              </a:rPr>
              <a:t>Vad kan personalen i skolan göra för att hjälpa Aila som känner sig otrygg?</a:t>
            </a:r>
          </a:p>
          <a:p>
            <a:endParaRPr lang="sv-SE" sz="2200" dirty="0">
              <a:solidFill>
                <a:schemeClr val="bg1"/>
              </a:solidFill>
              <a:latin typeface="The Sans Black-" pitchFamily="50" charset="0"/>
            </a:endParaRPr>
          </a:p>
          <a:p>
            <a:endParaRPr lang="sv-SE" sz="2200" dirty="0">
              <a:solidFill>
                <a:schemeClr val="bg1"/>
              </a:solidFill>
              <a:latin typeface="The Sans Black-" pitchFamily="50" charset="0"/>
            </a:endParaRPr>
          </a:p>
          <a:p>
            <a:r>
              <a:rPr lang="sv-SE" sz="2200" dirty="0">
                <a:solidFill>
                  <a:schemeClr val="bg1"/>
                </a:solidFill>
                <a:latin typeface="The Sans Black-" pitchFamily="50" charset="0"/>
              </a:rPr>
              <a:t>När personalen får veta att detta hänt är de skyldiga att göra något så att det blir bättre för Aila. De kan lyssna på alla inblandade och försöka utreda vad som har hänt. De kan också samtala med föräldrarna. Utifrån samtalen ska de sedan göra förändringar så att Aila ska känna sig trygg. De kan till exempel se till att mer personal finns bland eleverna varje morgon.</a:t>
            </a:r>
          </a:p>
        </p:txBody>
      </p:sp>
      <p:sp>
        <p:nvSpPr>
          <p:cNvPr id="7" name="Rektangel 6">
            <a:extLst>
              <a:ext uri="{FF2B5EF4-FFF2-40B4-BE49-F238E27FC236}">
                <a16:creationId xmlns:a16="http://schemas.microsoft.com/office/drawing/2014/main" id="{F4A72D58-19F9-4A3F-9B0D-E352ED60F952}"/>
              </a:ext>
              <a:ext uri="{C183D7F6-B498-43B3-948B-1728B52AA6E4}">
                <adec:decorative xmlns:adec="http://schemas.microsoft.com/office/drawing/2017/decorative" val="1"/>
              </a:ext>
            </a:extLst>
          </p:cNvPr>
          <p:cNvSpPr/>
          <p:nvPr/>
        </p:nvSpPr>
        <p:spPr>
          <a:xfrm>
            <a:off x="1485352" y="2346978"/>
            <a:ext cx="607829" cy="106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8D937E94-3CA0-4B5A-BDD5-DE1CE318F3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7930" y="3082433"/>
            <a:ext cx="727199" cy="693130"/>
          </a:xfrm>
          <a:prstGeom prst="rect">
            <a:avLst/>
          </a:prstGeom>
        </p:spPr>
      </p:pic>
    </p:spTree>
    <p:extLst>
      <p:ext uri="{BB962C8B-B14F-4D97-AF65-F5344CB8AC3E}">
        <p14:creationId xmlns:p14="http://schemas.microsoft.com/office/powerpoint/2010/main" val="16035583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9E9EF850-6960-40C1-B231-8F7212787EE5}"/>
              </a:ext>
            </a:extLst>
          </p:cNvPr>
          <p:cNvSpPr>
            <a:spLocks noGrp="1"/>
          </p:cNvSpPr>
          <p:nvPr>
            <p:ph type="title"/>
          </p:nvPr>
        </p:nvSpPr>
        <p:spPr>
          <a:xfrm>
            <a:off x="838200" y="365125"/>
            <a:ext cx="10515600" cy="1325563"/>
          </a:xfrm>
          <a:prstGeom prst="rect">
            <a:avLst/>
          </a:prstGeom>
        </p:spPr>
        <p:txBody>
          <a:bodyPr/>
          <a:lstStyle/>
          <a:p>
            <a:r>
              <a:rPr lang="sv-SE" dirty="0"/>
              <a:t>Återkoppling på berättelsen om Aila, del 2</a:t>
            </a:r>
          </a:p>
        </p:txBody>
      </p:sp>
      <p:sp>
        <p:nvSpPr>
          <p:cNvPr id="3" name="Rektangel 2">
            <a:extLst>
              <a:ext uri="{FF2B5EF4-FFF2-40B4-BE49-F238E27FC236}">
                <a16:creationId xmlns:a16="http://schemas.microsoft.com/office/drawing/2014/main" id="{34F2D908-DF20-45F7-BF0A-8333A33A7A0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Ikon för förebyggande, ett förstoringsglas som granskar en skolbyggnad.">
            <a:extLst>
              <a:ext uri="{FF2B5EF4-FFF2-40B4-BE49-F238E27FC236}">
                <a16:creationId xmlns:a16="http://schemas.microsoft.com/office/drawing/2014/main" id="{312EB332-B6C8-4AE4-B836-D07966438F26}"/>
              </a:ext>
              <a:ext uri="{C183D7F6-B498-43B3-948B-1728B52AA6E4}">
                <adec:decorative xmlns:adec="http://schemas.microsoft.com/office/drawing/2017/decorative" val="0"/>
              </a:ext>
            </a:extLst>
          </p:cNvPr>
          <p:cNvPicPr>
            <a:picLocks noChangeAspect="1"/>
          </p:cNvPicPr>
          <p:nvPr/>
        </p:nvPicPr>
        <p:blipFill>
          <a:blip r:embed="rId3">
            <a:biLevel thresh="25000"/>
            <a:extLst>
              <a:ext uri="{28A0092B-C50C-407E-A947-70E740481C1C}">
                <a14:useLocalDpi xmlns:a14="http://schemas.microsoft.com/office/drawing/2010/main" val="0"/>
              </a:ext>
            </a:extLst>
          </a:blip>
          <a:srcRect/>
          <a:stretch/>
        </p:blipFill>
        <p:spPr>
          <a:xfrm>
            <a:off x="8643479" y="2682160"/>
            <a:ext cx="1493680" cy="1493680"/>
          </a:xfrm>
          <a:prstGeom prst="rect">
            <a:avLst/>
          </a:prstGeom>
        </p:spPr>
      </p:pic>
      <p:sp>
        <p:nvSpPr>
          <p:cNvPr id="5" name="textruta 4">
            <a:extLst>
              <a:ext uri="{FF2B5EF4-FFF2-40B4-BE49-F238E27FC236}">
                <a16:creationId xmlns:a16="http://schemas.microsoft.com/office/drawing/2014/main" id="{FB4DE503-7167-439D-8EFF-D99642212DB7}"/>
              </a:ext>
            </a:extLst>
          </p:cNvPr>
          <p:cNvSpPr txBox="1"/>
          <p:nvPr/>
        </p:nvSpPr>
        <p:spPr>
          <a:xfrm>
            <a:off x="1485352" y="-1"/>
            <a:ext cx="6311111" cy="6857999"/>
          </a:xfrm>
          <a:prstGeom prst="rect">
            <a:avLst/>
          </a:prstGeom>
          <a:noFill/>
        </p:spPr>
        <p:txBody>
          <a:bodyPr wrap="square" lIns="0" rIns="0" rtlCol="0" anchor="ctr">
            <a:noAutofit/>
          </a:bodyPr>
          <a:lstStyle/>
          <a:p>
            <a:r>
              <a:rPr lang="sv-SE" sz="2200" dirty="0">
                <a:solidFill>
                  <a:schemeClr val="bg1"/>
                </a:solidFill>
                <a:latin typeface="The Sans Black-" pitchFamily="50" charset="0"/>
              </a:rPr>
              <a:t>Vad kan personalen i skolan göra för att undvika att liknande situationer uppstår igen? </a:t>
            </a:r>
          </a:p>
          <a:p>
            <a:endParaRPr lang="sv-SE" sz="2200" dirty="0">
              <a:solidFill>
                <a:schemeClr val="bg1"/>
              </a:solidFill>
              <a:latin typeface="The Sans Black-" pitchFamily="50" charset="0"/>
            </a:endParaRPr>
          </a:p>
          <a:p>
            <a:endParaRPr lang="sv-SE" sz="2200" dirty="0">
              <a:solidFill>
                <a:schemeClr val="bg1"/>
              </a:solidFill>
              <a:latin typeface="The Sans Black-" pitchFamily="50" charset="0"/>
            </a:endParaRPr>
          </a:p>
          <a:p>
            <a:r>
              <a:rPr lang="sv-SE" sz="2200" dirty="0">
                <a:solidFill>
                  <a:schemeClr val="bg1"/>
                </a:solidFill>
                <a:latin typeface="The Sans Black-" pitchFamily="50" charset="0"/>
              </a:rPr>
              <a:t>Personalen kan lyssna på eleverna och låta dem vara med och ge förslag på hur det kan bli bättre på olika otrygga platser. Det kan också vara bra att se över vilka normer och beteenden som finns på skolan och tillsammans med eleverna se till att bryta de som inte är bra. Enkäter, diskussioner och värderingsövningar kan vara metoder för detta. </a:t>
            </a:r>
          </a:p>
        </p:txBody>
      </p:sp>
      <p:sp>
        <p:nvSpPr>
          <p:cNvPr id="6" name="Rektangel 5">
            <a:extLst>
              <a:ext uri="{FF2B5EF4-FFF2-40B4-BE49-F238E27FC236}">
                <a16:creationId xmlns:a16="http://schemas.microsoft.com/office/drawing/2014/main" id="{D9D8C069-64B5-4D9F-8557-0A145432A364}"/>
              </a:ext>
              <a:ext uri="{C183D7F6-B498-43B3-948B-1728B52AA6E4}">
                <adec:decorative xmlns:adec="http://schemas.microsoft.com/office/drawing/2017/decorative" val="1"/>
              </a:ext>
            </a:extLst>
          </p:cNvPr>
          <p:cNvSpPr/>
          <p:nvPr/>
        </p:nvSpPr>
        <p:spPr>
          <a:xfrm>
            <a:off x="1485352" y="2524402"/>
            <a:ext cx="607829" cy="106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7A03E8C6-269B-4A22-BB19-3D1949D864A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7930" y="3082433"/>
            <a:ext cx="727199" cy="693130"/>
          </a:xfrm>
          <a:prstGeom prst="rect">
            <a:avLst/>
          </a:prstGeom>
        </p:spPr>
      </p:pic>
    </p:spTree>
    <p:extLst>
      <p:ext uri="{BB962C8B-B14F-4D97-AF65-F5344CB8AC3E}">
        <p14:creationId xmlns:p14="http://schemas.microsoft.com/office/powerpoint/2010/main" val="21994945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9E9EF850-6960-40C1-B231-8F7212787EE5}"/>
              </a:ext>
            </a:extLst>
          </p:cNvPr>
          <p:cNvSpPr>
            <a:spLocks noGrp="1"/>
          </p:cNvSpPr>
          <p:nvPr>
            <p:ph type="title"/>
          </p:nvPr>
        </p:nvSpPr>
        <p:spPr>
          <a:xfrm>
            <a:off x="838200" y="365125"/>
            <a:ext cx="10515600" cy="1325563"/>
          </a:xfrm>
          <a:prstGeom prst="rect">
            <a:avLst/>
          </a:prstGeom>
        </p:spPr>
        <p:txBody>
          <a:bodyPr/>
          <a:lstStyle/>
          <a:p>
            <a:r>
              <a:rPr lang="sv-SE" dirty="0"/>
              <a:t>Återkoppling på berättelsen om Aila, del 3</a:t>
            </a:r>
          </a:p>
        </p:txBody>
      </p:sp>
      <p:sp>
        <p:nvSpPr>
          <p:cNvPr id="3" name="Rektangel 2">
            <a:extLst>
              <a:ext uri="{FF2B5EF4-FFF2-40B4-BE49-F238E27FC236}">
                <a16:creationId xmlns:a16="http://schemas.microsoft.com/office/drawing/2014/main" id="{34F2D908-DF20-45F7-BF0A-8333A33A7A0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Ikon för främjande, ett hjärta med en skolbyggnad i.">
            <a:extLst>
              <a:ext uri="{FF2B5EF4-FFF2-40B4-BE49-F238E27FC236}">
                <a16:creationId xmlns:a16="http://schemas.microsoft.com/office/drawing/2014/main" id="{B3DEB334-9E22-437F-9A58-A4AA5E25DD1C}"/>
              </a:ext>
              <a:ext uri="{C183D7F6-B498-43B3-948B-1728B52AA6E4}">
                <adec:decorative xmlns:adec="http://schemas.microsoft.com/office/drawing/2017/decorative" val="0"/>
              </a:ext>
            </a:extLst>
          </p:cNvPr>
          <p:cNvPicPr>
            <a:picLocks noChangeAspect="1"/>
          </p:cNvPicPr>
          <p:nvPr/>
        </p:nvPicPr>
        <p:blipFill>
          <a:blip r:embed="rId3">
            <a:biLevel thresh="25000"/>
            <a:extLst>
              <a:ext uri="{28A0092B-C50C-407E-A947-70E740481C1C}">
                <a14:useLocalDpi xmlns:a14="http://schemas.microsoft.com/office/drawing/2010/main" val="0"/>
              </a:ext>
            </a:extLst>
          </a:blip>
          <a:srcRect/>
          <a:stretch/>
        </p:blipFill>
        <p:spPr>
          <a:xfrm>
            <a:off x="8643600" y="2682160"/>
            <a:ext cx="1493680" cy="1493680"/>
          </a:xfrm>
          <a:prstGeom prst="rect">
            <a:avLst/>
          </a:prstGeom>
        </p:spPr>
      </p:pic>
      <p:sp>
        <p:nvSpPr>
          <p:cNvPr id="5" name="textruta 4">
            <a:extLst>
              <a:ext uri="{FF2B5EF4-FFF2-40B4-BE49-F238E27FC236}">
                <a16:creationId xmlns:a16="http://schemas.microsoft.com/office/drawing/2014/main" id="{33F381C8-E542-48EF-9093-09D03947F679}"/>
              </a:ext>
            </a:extLst>
          </p:cNvPr>
          <p:cNvSpPr txBox="1"/>
          <p:nvPr/>
        </p:nvSpPr>
        <p:spPr>
          <a:xfrm>
            <a:off x="1485352" y="-1"/>
            <a:ext cx="6311111" cy="6857999"/>
          </a:xfrm>
          <a:prstGeom prst="rect">
            <a:avLst/>
          </a:prstGeom>
          <a:noFill/>
        </p:spPr>
        <p:txBody>
          <a:bodyPr wrap="square" lIns="0" rIns="0" rtlCol="0" anchor="ctr">
            <a:noAutofit/>
          </a:bodyPr>
          <a:lstStyle/>
          <a:p>
            <a:r>
              <a:rPr lang="sv-SE" sz="2200" dirty="0">
                <a:solidFill>
                  <a:schemeClr val="bg1"/>
                </a:solidFill>
                <a:latin typeface="The Sans Black-" pitchFamily="50" charset="0"/>
              </a:rPr>
              <a:t>Vad kan personalen i skolan göra för att alla ska må bra och känna sig trygga?</a:t>
            </a:r>
          </a:p>
          <a:p>
            <a:endParaRPr lang="sv-SE" sz="2200" dirty="0">
              <a:solidFill>
                <a:schemeClr val="bg1"/>
              </a:solidFill>
              <a:latin typeface="The Sans Black-" pitchFamily="50" charset="0"/>
            </a:endParaRPr>
          </a:p>
          <a:p>
            <a:endParaRPr lang="sv-SE" sz="2200" dirty="0">
              <a:solidFill>
                <a:schemeClr val="bg1"/>
              </a:solidFill>
              <a:latin typeface="The Sans Black-" pitchFamily="50" charset="0"/>
            </a:endParaRPr>
          </a:p>
          <a:p>
            <a:r>
              <a:rPr lang="sv-SE" sz="2200" dirty="0">
                <a:solidFill>
                  <a:schemeClr val="bg1"/>
                </a:solidFill>
                <a:latin typeface="The Sans Black-" pitchFamily="50" charset="0"/>
              </a:rPr>
              <a:t>Elever och personal som är trygga och känner sig respekterade är schysstare mot andra. Personalen i skolan ansvarar för att skapa trygga relationer mellan elever och mellan personal och elever. De ska också ska se till att alla elever kan delta i undervisning och aktiviteter. </a:t>
            </a:r>
          </a:p>
        </p:txBody>
      </p:sp>
      <p:sp>
        <p:nvSpPr>
          <p:cNvPr id="6" name="Rektangel 5">
            <a:extLst>
              <a:ext uri="{FF2B5EF4-FFF2-40B4-BE49-F238E27FC236}">
                <a16:creationId xmlns:a16="http://schemas.microsoft.com/office/drawing/2014/main" id="{9B0E3055-58D6-4039-8C6A-AE3D3F29BC61}"/>
              </a:ext>
              <a:ext uri="{C183D7F6-B498-43B3-948B-1728B52AA6E4}">
                <adec:decorative xmlns:adec="http://schemas.microsoft.com/office/drawing/2017/decorative" val="1"/>
              </a:ext>
            </a:extLst>
          </p:cNvPr>
          <p:cNvSpPr/>
          <p:nvPr/>
        </p:nvSpPr>
        <p:spPr>
          <a:xfrm>
            <a:off x="1485352" y="2674526"/>
            <a:ext cx="607829" cy="106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28072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p:txBody>
          <a:bodyPr/>
          <a:lstStyle/>
          <a:p>
            <a:r>
              <a:rPr lang="sv-SE" dirty="0"/>
              <a:t>Likarättsarbete</a:t>
            </a:r>
          </a:p>
        </p:txBody>
      </p:sp>
      <p:sp>
        <p:nvSpPr>
          <p:cNvPr id="6" name="textruta 5">
            <a:extLst>
              <a:ext uri="{FF2B5EF4-FFF2-40B4-BE49-F238E27FC236}">
                <a16:creationId xmlns:a16="http://schemas.microsoft.com/office/drawing/2014/main" id="{73BECB1A-D862-434F-8B3C-213179F6F652}"/>
              </a:ext>
            </a:extLst>
          </p:cNvPr>
          <p:cNvSpPr txBox="1"/>
          <p:nvPr/>
        </p:nvSpPr>
        <p:spPr>
          <a:xfrm>
            <a:off x="-16042" y="0"/>
            <a:ext cx="12192000" cy="6858000"/>
          </a:xfrm>
          <a:prstGeom prst="rect">
            <a:avLst/>
          </a:prstGeom>
          <a:noFill/>
        </p:spPr>
        <p:txBody>
          <a:bodyPr wrap="square" lIns="2160000" rIns="2160000" rtlCol="0" anchor="ctr">
            <a:noAutofit/>
          </a:bodyPr>
          <a:lstStyle/>
          <a:p>
            <a:pPr algn="ctr"/>
            <a:r>
              <a:rPr lang="sv-SE" sz="4000" dirty="0">
                <a:solidFill>
                  <a:srgbClr val="3B3838"/>
                </a:solidFill>
                <a:latin typeface="The Sans Black-" pitchFamily="50" charset="0"/>
              </a:rPr>
              <a:t>Likarättsarbete handlar om att skapa en trygg skola fri från diskriminering, trakasserier och kränkande behandling. </a:t>
            </a:r>
          </a:p>
        </p:txBody>
      </p:sp>
    </p:spTree>
    <p:extLst>
      <p:ext uri="{BB962C8B-B14F-4D97-AF65-F5344CB8AC3E}">
        <p14:creationId xmlns:p14="http://schemas.microsoft.com/office/powerpoint/2010/main" val="30445050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AB5CC8EE-A84E-41DB-B1E2-5D416441DA77}"/>
              </a:ext>
            </a:extLst>
          </p:cNvPr>
          <p:cNvSpPr>
            <a:spLocks noGrp="1"/>
          </p:cNvSpPr>
          <p:nvPr>
            <p:ph type="title"/>
          </p:nvPr>
        </p:nvSpPr>
        <p:spPr/>
        <p:txBody>
          <a:bodyPr/>
          <a:lstStyle/>
          <a:p>
            <a:r>
              <a:rPr lang="sv-SE" dirty="0"/>
              <a:t>Vuxna berättar</a:t>
            </a:r>
          </a:p>
        </p:txBody>
      </p:sp>
      <p:pic>
        <p:nvPicPr>
          <p:cNvPr id="5" name="Bildobjekt 4" descr="Närbild på elev med korsade armar.">
            <a:extLst>
              <a:ext uri="{FF2B5EF4-FFF2-40B4-BE49-F238E27FC236}">
                <a16:creationId xmlns:a16="http://schemas.microsoft.com/office/drawing/2014/main" id="{5EEF97E5-D02F-4A02-8963-B533D19D1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Ellips 5">
            <a:extLst>
              <a:ext uri="{FF2B5EF4-FFF2-40B4-BE49-F238E27FC236}">
                <a16:creationId xmlns:a16="http://schemas.microsoft.com/office/drawing/2014/main" id="{6C5F1A8A-172E-4314-AF88-CC4D6EF95EA8}"/>
              </a:ext>
              <a:ext uri="{C183D7F6-B498-43B3-948B-1728B52AA6E4}">
                <adec:decorative xmlns:adec="http://schemas.microsoft.com/office/drawing/2017/decorative" val="1"/>
              </a:ext>
            </a:extLst>
          </p:cNvPr>
          <p:cNvSpPr/>
          <p:nvPr/>
        </p:nvSpPr>
        <p:spPr>
          <a:xfrm>
            <a:off x="4694660" y="1048602"/>
            <a:ext cx="2529745" cy="2529745"/>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Påverkat dem genom livet.</a:t>
            </a:r>
          </a:p>
        </p:txBody>
      </p:sp>
      <p:sp>
        <p:nvSpPr>
          <p:cNvPr id="7" name="Ellips 6">
            <a:extLst>
              <a:ext uri="{FF2B5EF4-FFF2-40B4-BE49-F238E27FC236}">
                <a16:creationId xmlns:a16="http://schemas.microsoft.com/office/drawing/2014/main" id="{EC6798B9-C0BE-49CB-9145-8B6223192B61}"/>
              </a:ext>
              <a:ext uri="{C183D7F6-B498-43B3-948B-1728B52AA6E4}">
                <adec:decorative xmlns:adec="http://schemas.microsoft.com/office/drawing/2017/decorative" val="1"/>
              </a:ext>
            </a:extLst>
          </p:cNvPr>
          <p:cNvSpPr/>
          <p:nvPr/>
        </p:nvSpPr>
        <p:spPr>
          <a:xfrm>
            <a:off x="1027696" y="2222313"/>
            <a:ext cx="2201842" cy="2201842"/>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Ord som suttit kvar.</a:t>
            </a:r>
          </a:p>
        </p:txBody>
      </p:sp>
      <p:sp>
        <p:nvSpPr>
          <p:cNvPr id="8" name="Ellips 7">
            <a:extLst>
              <a:ext uri="{FF2B5EF4-FFF2-40B4-BE49-F238E27FC236}">
                <a16:creationId xmlns:a16="http://schemas.microsoft.com/office/drawing/2014/main" id="{AE10EB75-6719-446D-B73F-5944833F19D7}"/>
              </a:ext>
              <a:ext uri="{C183D7F6-B498-43B3-948B-1728B52AA6E4}">
                <adec:decorative xmlns:adec="http://schemas.microsoft.com/office/drawing/2017/decorative" val="1"/>
              </a:ext>
            </a:extLst>
          </p:cNvPr>
          <p:cNvSpPr/>
          <p:nvPr/>
        </p:nvSpPr>
        <p:spPr>
          <a:xfrm>
            <a:off x="2964769" y="3429000"/>
            <a:ext cx="2794514" cy="2794514"/>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latin typeface="The Sans Black-" pitchFamily="50" charset="0"/>
              </a:rPr>
              <a:t>Kanslan</a:t>
            </a:r>
            <a:r>
              <a:rPr lang="sv-SE" dirty="0">
                <a:latin typeface="The Sans Black-" pitchFamily="50" charset="0"/>
              </a:rPr>
              <a:t> av att vara värdelös och otillräcklig.</a:t>
            </a:r>
          </a:p>
        </p:txBody>
      </p:sp>
      <p:sp>
        <p:nvSpPr>
          <p:cNvPr id="9" name="Ellips 8">
            <a:extLst>
              <a:ext uri="{FF2B5EF4-FFF2-40B4-BE49-F238E27FC236}">
                <a16:creationId xmlns:a16="http://schemas.microsoft.com/office/drawing/2014/main" id="{3A7AB747-3207-4739-88BF-1123CC3BBC9D}"/>
              </a:ext>
              <a:ext uri="{C183D7F6-B498-43B3-948B-1728B52AA6E4}">
                <adec:decorative xmlns:adec="http://schemas.microsoft.com/office/drawing/2017/decorative" val="1"/>
              </a:ext>
            </a:extLst>
          </p:cNvPr>
          <p:cNvSpPr/>
          <p:nvPr/>
        </p:nvSpPr>
        <p:spPr>
          <a:xfrm>
            <a:off x="7224405" y="3578347"/>
            <a:ext cx="1979128" cy="1979128"/>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Ingen vågade säga till.</a:t>
            </a:r>
          </a:p>
        </p:txBody>
      </p:sp>
      <p:sp>
        <p:nvSpPr>
          <p:cNvPr id="10" name="Ellips 9">
            <a:extLst>
              <a:ext uri="{FF2B5EF4-FFF2-40B4-BE49-F238E27FC236}">
                <a16:creationId xmlns:a16="http://schemas.microsoft.com/office/drawing/2014/main" id="{86EF5F85-B0E1-47AD-99B6-1E0B99DE1773}"/>
              </a:ext>
              <a:ext uri="{C183D7F6-B498-43B3-948B-1728B52AA6E4}">
                <adec:decorative xmlns:adec="http://schemas.microsoft.com/office/drawing/2017/decorative" val="1"/>
              </a:ext>
            </a:extLst>
          </p:cNvPr>
          <p:cNvSpPr/>
          <p:nvPr/>
        </p:nvSpPr>
        <p:spPr>
          <a:xfrm>
            <a:off x="8885879" y="1315227"/>
            <a:ext cx="2761243" cy="2761243"/>
          </a:xfrm>
          <a:prstGeom prst="ellipse">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Utan att tänka på konsekvenserna.</a:t>
            </a:r>
          </a:p>
        </p:txBody>
      </p:sp>
    </p:spTree>
    <p:extLst>
      <p:ext uri="{BB962C8B-B14F-4D97-AF65-F5344CB8AC3E}">
        <p14:creationId xmlns:p14="http://schemas.microsoft.com/office/powerpoint/2010/main" val="260601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a:xfrm>
            <a:off x="838200" y="365125"/>
            <a:ext cx="10515600" cy="1325563"/>
          </a:xfrm>
          <a:prstGeom prst="rect">
            <a:avLst/>
          </a:prstGeom>
        </p:spPr>
        <p:txBody>
          <a:bodyPr/>
          <a:lstStyle/>
          <a:p>
            <a:r>
              <a:rPr lang="sv-SE" dirty="0"/>
              <a:t>Fundera på</a:t>
            </a:r>
          </a:p>
        </p:txBody>
      </p:sp>
      <p:sp>
        <p:nvSpPr>
          <p:cNvPr id="3" name="Pratbubbla: oval 2">
            <a:extLst>
              <a:ext uri="{FF2B5EF4-FFF2-40B4-BE49-F238E27FC236}">
                <a16:creationId xmlns:a16="http://schemas.microsoft.com/office/drawing/2014/main" id="{A10AB0FB-F343-4DC8-A959-E99BADE02916}"/>
              </a:ext>
              <a:ext uri="{C183D7F6-B498-43B3-948B-1728B52AA6E4}">
                <adec:decorative xmlns:adec="http://schemas.microsoft.com/office/drawing/2017/decorative" val="1"/>
              </a:ext>
            </a:extLst>
          </p:cNvPr>
          <p:cNvSpPr/>
          <p:nvPr/>
        </p:nvSpPr>
        <p:spPr>
          <a:xfrm>
            <a:off x="859732" y="773780"/>
            <a:ext cx="3759035" cy="3759035"/>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0" rtlCol="0" anchor="ctr"/>
          <a:lstStyle/>
          <a:p>
            <a:pPr algn="ctr"/>
            <a:r>
              <a:rPr lang="sv-SE" dirty="0">
                <a:latin typeface="The Sans Black-" pitchFamily="50" charset="0"/>
              </a:rPr>
              <a:t>Om du har en åsikt om något eller vill ändra på något på din skola, upplever du att du har möjlighet att framföra det? </a:t>
            </a:r>
          </a:p>
        </p:txBody>
      </p:sp>
      <p:sp>
        <p:nvSpPr>
          <p:cNvPr id="7" name="Pratbubbla: oval 6">
            <a:extLst>
              <a:ext uri="{FF2B5EF4-FFF2-40B4-BE49-F238E27FC236}">
                <a16:creationId xmlns:a16="http://schemas.microsoft.com/office/drawing/2014/main" id="{E9B3DEE8-18A7-4E6B-AB1C-26A743E550AD}"/>
              </a:ext>
              <a:ext uri="{C183D7F6-B498-43B3-948B-1728B52AA6E4}">
                <adec:decorative xmlns:adec="http://schemas.microsoft.com/office/drawing/2017/decorative" val="1"/>
              </a:ext>
            </a:extLst>
          </p:cNvPr>
          <p:cNvSpPr/>
          <p:nvPr/>
        </p:nvSpPr>
        <p:spPr>
          <a:xfrm>
            <a:off x="4140978" y="3178480"/>
            <a:ext cx="3056978" cy="3056978"/>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dirty="0">
                <a:latin typeface="The Sans Black-" pitchFamily="50" charset="0"/>
              </a:rPr>
              <a:t>Har du någon ur personalen på din skola som du känner förtroende för och kan prata med? </a:t>
            </a:r>
          </a:p>
        </p:txBody>
      </p:sp>
      <p:sp>
        <p:nvSpPr>
          <p:cNvPr id="4" name="Pratbubbla: oval 3">
            <a:extLst>
              <a:ext uri="{FF2B5EF4-FFF2-40B4-BE49-F238E27FC236}">
                <a16:creationId xmlns:a16="http://schemas.microsoft.com/office/drawing/2014/main" id="{B3C93B9B-9F03-4CCB-A022-D39701818B18}"/>
              </a:ext>
              <a:ext uri="{C183D7F6-B498-43B3-948B-1728B52AA6E4}">
                <adec:decorative xmlns:adec="http://schemas.microsoft.com/office/drawing/2017/decorative" val="1"/>
              </a:ext>
            </a:extLst>
          </p:cNvPr>
          <p:cNvSpPr/>
          <p:nvPr/>
        </p:nvSpPr>
        <p:spPr>
          <a:xfrm rot="16200000">
            <a:off x="7323215" y="620184"/>
            <a:ext cx="3912631" cy="3912631"/>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vert="vert" lIns="0" tIns="72000" rIns="0" bIns="72000" rtlCol="0" anchor="ctr"/>
          <a:lstStyle/>
          <a:p>
            <a:pPr algn="ctr"/>
            <a:r>
              <a:rPr lang="sv-SE" dirty="0">
                <a:latin typeface="The Sans Black-" pitchFamily="50" charset="0"/>
              </a:rPr>
              <a:t>Känner du till vilka rutiner din skola har för att skapa trygghet, förebygga kränkningar och vad de gör när kränkningar har skett? </a:t>
            </a:r>
          </a:p>
        </p:txBody>
      </p:sp>
    </p:spTree>
    <p:extLst>
      <p:ext uri="{BB962C8B-B14F-4D97-AF65-F5344CB8AC3E}">
        <p14:creationId xmlns:p14="http://schemas.microsoft.com/office/powerpoint/2010/main" val="2001966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02765D61-489D-460D-863B-B557A5FC894B}"/>
              </a:ext>
            </a:extLst>
          </p:cNvPr>
          <p:cNvSpPr>
            <a:spLocks noGrp="1"/>
          </p:cNvSpPr>
          <p:nvPr>
            <p:ph type="title"/>
          </p:nvPr>
        </p:nvSpPr>
        <p:spPr>
          <a:xfrm>
            <a:off x="838200" y="365125"/>
            <a:ext cx="10515600" cy="1325563"/>
          </a:xfrm>
          <a:prstGeom prst="rect">
            <a:avLst/>
          </a:prstGeom>
        </p:spPr>
        <p:txBody>
          <a:bodyPr/>
          <a:lstStyle/>
          <a:p>
            <a:r>
              <a:rPr lang="sv-SE" dirty="0"/>
              <a:t>Sam</a:t>
            </a:r>
          </a:p>
        </p:txBody>
      </p:sp>
      <p:pic>
        <p:nvPicPr>
          <p:cNvPr id="5" name="Bildobjekt 4" descr="Närbild på skolkorridor.">
            <a:extLst>
              <a:ext uri="{FF2B5EF4-FFF2-40B4-BE49-F238E27FC236}">
                <a16:creationId xmlns:a16="http://schemas.microsoft.com/office/drawing/2014/main" id="{B03027CE-396E-427E-979E-E27A4DA45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ktangel 7">
            <a:extLst>
              <a:ext uri="{FF2B5EF4-FFF2-40B4-BE49-F238E27FC236}">
                <a16:creationId xmlns:a16="http://schemas.microsoft.com/office/drawing/2014/main" id="{DE9ED7D6-B411-4EFD-ACEA-4D49F45053CD}"/>
              </a:ext>
              <a:ext uri="{C183D7F6-B498-43B3-948B-1728B52AA6E4}">
                <adec:decorative xmlns:adec="http://schemas.microsoft.com/office/drawing/2017/decorative" val="1"/>
              </a:ext>
            </a:extLst>
          </p:cNvPr>
          <p:cNvSpPr/>
          <p:nvPr/>
        </p:nvSpPr>
        <p:spPr>
          <a:xfrm rot="900000" flipV="1">
            <a:off x="9347196" y="5151418"/>
            <a:ext cx="2988185" cy="249494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5F43AF3C-B549-4BD6-98AA-9D247D423CF7}"/>
              </a:ext>
            </a:extLst>
          </p:cNvPr>
          <p:cNvSpPr txBox="1"/>
          <p:nvPr/>
        </p:nvSpPr>
        <p:spPr>
          <a:xfrm>
            <a:off x="9845040" y="5541179"/>
            <a:ext cx="2013293" cy="923330"/>
          </a:xfrm>
          <a:prstGeom prst="rect">
            <a:avLst/>
          </a:prstGeom>
          <a:noFill/>
        </p:spPr>
        <p:txBody>
          <a:bodyPr wrap="square" rtlCol="0">
            <a:noAutofit/>
          </a:bodyPr>
          <a:lstStyle/>
          <a:p>
            <a:r>
              <a:rPr lang="sv-SE" sz="2200" dirty="0">
                <a:solidFill>
                  <a:schemeClr val="bg1"/>
                </a:solidFill>
                <a:latin typeface="The Sans Black-" pitchFamily="50" charset="0"/>
              </a:rPr>
              <a:t>Lumas klasskamrater</a:t>
            </a:r>
          </a:p>
          <a:p>
            <a:r>
              <a:rPr lang="sv-SE" dirty="0">
                <a:solidFill>
                  <a:schemeClr val="bg1"/>
                </a:solidFill>
              </a:rPr>
              <a:t>– </a:t>
            </a:r>
            <a:r>
              <a:rPr lang="sv-SE" sz="2200" dirty="0">
                <a:solidFill>
                  <a:schemeClr val="bg1"/>
                </a:solidFill>
                <a:latin typeface="The Sans Black-" pitchFamily="50" charset="0"/>
              </a:rPr>
              <a:t>Sam</a:t>
            </a:r>
          </a:p>
          <a:p>
            <a:endParaRPr lang="sv-SE" sz="2200" dirty="0">
              <a:solidFill>
                <a:schemeClr val="bg1"/>
              </a:solidFill>
            </a:endParaRPr>
          </a:p>
        </p:txBody>
      </p:sp>
      <p:sp>
        <p:nvSpPr>
          <p:cNvPr id="2" name="textruta 1">
            <a:extLst>
              <a:ext uri="{FF2B5EF4-FFF2-40B4-BE49-F238E27FC236}">
                <a16:creationId xmlns:a16="http://schemas.microsoft.com/office/drawing/2014/main" id="{A44D43B4-3650-41C6-80CE-0B110C1D4224}"/>
              </a:ext>
            </a:extLst>
          </p:cNvPr>
          <p:cNvSpPr txBox="1"/>
          <p:nvPr/>
        </p:nvSpPr>
        <p:spPr>
          <a:xfrm>
            <a:off x="887101" y="0"/>
            <a:ext cx="5022376" cy="6858000"/>
          </a:xfrm>
          <a:prstGeom prst="rect">
            <a:avLst/>
          </a:prstGeom>
          <a:noFill/>
        </p:spPr>
        <p:txBody>
          <a:bodyPr wrap="square" lIns="0" rIns="0" rtlCol="0" anchor="ctr">
            <a:noAutofit/>
          </a:bodyPr>
          <a:lstStyle/>
          <a:p>
            <a:r>
              <a:rPr lang="sv-SE" sz="2200" dirty="0">
                <a:solidFill>
                  <a:srgbClr val="3B3838"/>
                </a:solidFill>
                <a:latin typeface="The Sans Black-" pitchFamily="50" charset="0"/>
              </a:rPr>
              <a:t>Sam har det jobbigt hemma. Han vill inte prata med någon och tar aldrig hem några kompisar. </a:t>
            </a:r>
          </a:p>
          <a:p>
            <a:endParaRPr lang="sv-SE" sz="2200" dirty="0">
              <a:solidFill>
                <a:srgbClr val="3B3838"/>
              </a:solidFill>
              <a:latin typeface="The Sans Black-" pitchFamily="50" charset="0"/>
            </a:endParaRPr>
          </a:p>
          <a:p>
            <a:r>
              <a:rPr lang="sv-SE" sz="2200" dirty="0">
                <a:solidFill>
                  <a:srgbClr val="3B3838"/>
                </a:solidFill>
                <a:latin typeface="The Sans Black-" pitchFamily="50" charset="0"/>
              </a:rPr>
              <a:t>En av hans lärare har börjat bli orolig för honom och frågar honom hur han mår. Sam berättar lite och säger att det är jobbigt och att han knappt orkar gå till skolan. Han är också rädd att någon ska få reda på hur han har det hemma. </a:t>
            </a:r>
          </a:p>
          <a:p>
            <a:endParaRPr lang="sv-SE" sz="2200" dirty="0">
              <a:solidFill>
                <a:srgbClr val="3B3838"/>
              </a:solidFill>
              <a:latin typeface="The Sans Black-" pitchFamily="50" charset="0"/>
            </a:endParaRPr>
          </a:p>
          <a:p>
            <a:r>
              <a:rPr lang="sv-SE" sz="2200" dirty="0">
                <a:solidFill>
                  <a:srgbClr val="3B3838"/>
                </a:solidFill>
                <a:latin typeface="The Sans Black-" pitchFamily="50" charset="0"/>
              </a:rPr>
              <a:t>Läraren säger att det är bra att Sam berättar. Hon förklarar för Sam att han inte ska behöva må dåligt och att hon måste berätta detta för socialtjänsten. </a:t>
            </a:r>
          </a:p>
        </p:txBody>
      </p:sp>
      <p:sp>
        <p:nvSpPr>
          <p:cNvPr id="7" name="textruta 6">
            <a:extLst>
              <a:ext uri="{FF2B5EF4-FFF2-40B4-BE49-F238E27FC236}">
                <a16:creationId xmlns:a16="http://schemas.microsoft.com/office/drawing/2014/main" id="{852374A8-5915-4E6C-A5DE-395848696B72}"/>
              </a:ext>
            </a:extLst>
          </p:cNvPr>
          <p:cNvSpPr txBox="1"/>
          <p:nvPr/>
        </p:nvSpPr>
        <p:spPr>
          <a:xfrm>
            <a:off x="6303400" y="883919"/>
            <a:ext cx="4029320" cy="5974081"/>
          </a:xfrm>
          <a:prstGeom prst="rect">
            <a:avLst/>
          </a:prstGeom>
          <a:noFill/>
        </p:spPr>
        <p:txBody>
          <a:bodyPr wrap="square" lIns="0" rIns="0" rtlCol="0" anchor="t">
            <a:noAutofit/>
          </a:bodyPr>
          <a:lstStyle/>
          <a:p>
            <a:r>
              <a:rPr lang="sv-SE" sz="2200" dirty="0">
                <a:solidFill>
                  <a:srgbClr val="3B3838"/>
                </a:solidFill>
                <a:latin typeface="The Sans Black-" pitchFamily="50" charset="0"/>
              </a:rPr>
              <a:t>Sam vill först inte det och ångrar att han berättade. Men några månader senare känns det ändå okej, för Sam och hans familj har faktiskt fått hjälp av soc. Livet är fortfarande inte perfekt, men det är mycket bättre. </a:t>
            </a:r>
          </a:p>
        </p:txBody>
      </p:sp>
    </p:spTree>
    <p:extLst>
      <p:ext uri="{BB962C8B-B14F-4D97-AF65-F5344CB8AC3E}">
        <p14:creationId xmlns:p14="http://schemas.microsoft.com/office/powerpoint/2010/main" val="227974028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p:txBody>
          <a:bodyPr/>
          <a:lstStyle/>
          <a:p>
            <a:r>
              <a:rPr lang="sv-SE" dirty="0"/>
              <a:t>Skolans ansvar</a:t>
            </a:r>
          </a:p>
        </p:txBody>
      </p:sp>
      <p:sp>
        <p:nvSpPr>
          <p:cNvPr id="6" name="textruta 5">
            <a:extLst>
              <a:ext uri="{FF2B5EF4-FFF2-40B4-BE49-F238E27FC236}">
                <a16:creationId xmlns:a16="http://schemas.microsoft.com/office/drawing/2014/main" id="{26B81DC9-5528-4844-AA63-60A45ADA7291}"/>
              </a:ext>
            </a:extLst>
          </p:cNvPr>
          <p:cNvSpPr txBox="1"/>
          <p:nvPr/>
        </p:nvSpPr>
        <p:spPr>
          <a:xfrm>
            <a:off x="-16042" y="0"/>
            <a:ext cx="12192000" cy="6858000"/>
          </a:xfrm>
          <a:prstGeom prst="rect">
            <a:avLst/>
          </a:prstGeom>
          <a:noFill/>
        </p:spPr>
        <p:txBody>
          <a:bodyPr wrap="square" lIns="2880000" rIns="2880000" rtlCol="0" anchor="ctr">
            <a:noAutofit/>
          </a:bodyPr>
          <a:lstStyle/>
          <a:p>
            <a:pPr algn="ctr"/>
            <a:r>
              <a:rPr lang="sv-SE" sz="4000" dirty="0">
                <a:solidFill>
                  <a:srgbClr val="3B3838"/>
                </a:solidFill>
                <a:latin typeface="The Sans Black-" pitchFamily="50" charset="0"/>
              </a:rPr>
              <a:t>Att få hjälp är en av barns och ungas rättigheter.</a:t>
            </a:r>
          </a:p>
        </p:txBody>
      </p:sp>
    </p:spTree>
    <p:extLst>
      <p:ext uri="{BB962C8B-B14F-4D97-AF65-F5344CB8AC3E}">
        <p14:creationId xmlns:p14="http://schemas.microsoft.com/office/powerpoint/2010/main" val="297900270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014F922-2A13-4707-8968-BBB1A98C064C}"/>
              </a:ext>
            </a:extLst>
          </p:cNvPr>
          <p:cNvSpPr>
            <a:spLocks noGrp="1"/>
          </p:cNvSpPr>
          <p:nvPr>
            <p:ph type="title"/>
          </p:nvPr>
        </p:nvSpPr>
        <p:spPr/>
        <p:txBody>
          <a:bodyPr/>
          <a:lstStyle/>
          <a:p>
            <a:r>
              <a:rPr lang="sv-SE" dirty="0"/>
              <a:t>Elever</a:t>
            </a:r>
          </a:p>
        </p:txBody>
      </p:sp>
    </p:spTree>
    <p:extLst>
      <p:ext uri="{BB962C8B-B14F-4D97-AF65-F5344CB8AC3E}">
        <p14:creationId xmlns:p14="http://schemas.microsoft.com/office/powerpoint/2010/main" val="3134560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a:xfrm>
            <a:off x="838200" y="365125"/>
            <a:ext cx="10515600" cy="1325563"/>
          </a:xfrm>
          <a:prstGeom prst="rect">
            <a:avLst/>
          </a:prstGeom>
        </p:spPr>
        <p:txBody>
          <a:bodyPr/>
          <a:lstStyle/>
          <a:p>
            <a:r>
              <a:rPr lang="sv-SE" dirty="0"/>
              <a:t>Diskussionsfrågor</a:t>
            </a:r>
          </a:p>
        </p:txBody>
      </p:sp>
      <p:sp>
        <p:nvSpPr>
          <p:cNvPr id="3" name="Pratbubbla: oval 2">
            <a:extLst>
              <a:ext uri="{FF2B5EF4-FFF2-40B4-BE49-F238E27FC236}">
                <a16:creationId xmlns:a16="http://schemas.microsoft.com/office/drawing/2014/main" id="{A10AB0FB-F343-4DC8-A959-E99BADE02916}"/>
              </a:ext>
              <a:ext uri="{C183D7F6-B498-43B3-948B-1728B52AA6E4}">
                <adec:decorative xmlns:adec="http://schemas.microsoft.com/office/drawing/2017/decorative" val="1"/>
              </a:ext>
            </a:extLst>
          </p:cNvPr>
          <p:cNvSpPr/>
          <p:nvPr/>
        </p:nvSpPr>
        <p:spPr>
          <a:xfrm>
            <a:off x="3511463" y="2938563"/>
            <a:ext cx="3056978" cy="3056978"/>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0" rtlCol="0" anchor="ctr"/>
          <a:lstStyle/>
          <a:p>
            <a:pPr algn="ctr"/>
            <a:r>
              <a:rPr lang="sv-SE" dirty="0">
                <a:latin typeface="The Sans Black-" pitchFamily="50" charset="0"/>
              </a:rPr>
              <a:t>Kan personer kränka andra utan att förstå det själva? </a:t>
            </a:r>
          </a:p>
        </p:txBody>
      </p:sp>
      <p:sp>
        <p:nvSpPr>
          <p:cNvPr id="7" name="Pratbubbla: oval 6">
            <a:extLst>
              <a:ext uri="{FF2B5EF4-FFF2-40B4-BE49-F238E27FC236}">
                <a16:creationId xmlns:a16="http://schemas.microsoft.com/office/drawing/2014/main" id="{E9B3DEE8-18A7-4E6B-AB1C-26A743E550AD}"/>
              </a:ext>
              <a:ext uri="{C183D7F6-B498-43B3-948B-1728B52AA6E4}">
                <adec:decorative xmlns:adec="http://schemas.microsoft.com/office/drawing/2017/decorative" val="1"/>
              </a:ext>
            </a:extLst>
          </p:cNvPr>
          <p:cNvSpPr/>
          <p:nvPr/>
        </p:nvSpPr>
        <p:spPr>
          <a:xfrm>
            <a:off x="1122205" y="1057654"/>
            <a:ext cx="2735811" cy="2735811"/>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ctr"/>
          <a:lstStyle/>
          <a:p>
            <a:pPr algn="ctr"/>
            <a:r>
              <a:rPr lang="sv-SE" dirty="0">
                <a:latin typeface="The Sans Black-" pitchFamily="50" charset="0"/>
              </a:rPr>
              <a:t>Var går gränsen mellan skoj och allvar? </a:t>
            </a:r>
          </a:p>
        </p:txBody>
      </p:sp>
      <p:sp>
        <p:nvSpPr>
          <p:cNvPr id="4" name="Pratbubbla: oval 3">
            <a:extLst>
              <a:ext uri="{FF2B5EF4-FFF2-40B4-BE49-F238E27FC236}">
                <a16:creationId xmlns:a16="http://schemas.microsoft.com/office/drawing/2014/main" id="{B3C93B9B-9F03-4CCB-A022-D39701818B18}"/>
              </a:ext>
              <a:ext uri="{C183D7F6-B498-43B3-948B-1728B52AA6E4}">
                <adec:decorative xmlns:adec="http://schemas.microsoft.com/office/drawing/2017/decorative" val="1"/>
              </a:ext>
            </a:extLst>
          </p:cNvPr>
          <p:cNvSpPr/>
          <p:nvPr/>
        </p:nvSpPr>
        <p:spPr>
          <a:xfrm rot="16200000">
            <a:off x="7495366" y="878176"/>
            <a:ext cx="3574429" cy="3574429"/>
          </a:xfrm>
          <a:prstGeom prst="wedgeEllipseCallout">
            <a:avLst>
              <a:gd name="adj1" fmla="val -42824"/>
              <a:gd name="adj2" fmla="val 42708"/>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vert="vert" lIns="0" tIns="72000" rIns="144000" bIns="72000" rtlCol="0" anchor="ctr"/>
          <a:lstStyle/>
          <a:p>
            <a:pPr algn="ctr"/>
            <a:r>
              <a:rPr lang="sv-SE" dirty="0">
                <a:latin typeface="The Sans Black-" pitchFamily="50" charset="0"/>
              </a:rPr>
              <a:t>Varför är det så svårt för de som står bredvid att göra eller säga något?</a:t>
            </a:r>
          </a:p>
        </p:txBody>
      </p:sp>
    </p:spTree>
    <p:extLst>
      <p:ext uri="{BB962C8B-B14F-4D97-AF65-F5344CB8AC3E}">
        <p14:creationId xmlns:p14="http://schemas.microsoft.com/office/powerpoint/2010/main" val="1106164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5DFA6BDB-7DCD-4A10-A900-83A14D845ADE}"/>
              </a:ext>
            </a:extLst>
          </p:cNvPr>
          <p:cNvSpPr>
            <a:spLocks noGrp="1"/>
          </p:cNvSpPr>
          <p:nvPr>
            <p:ph type="title"/>
          </p:nvPr>
        </p:nvSpPr>
        <p:spPr>
          <a:xfrm>
            <a:off x="838200" y="365125"/>
            <a:ext cx="10515600" cy="1325563"/>
          </a:xfrm>
          <a:prstGeom prst="rect">
            <a:avLst/>
          </a:prstGeom>
        </p:spPr>
        <p:txBody>
          <a:bodyPr/>
          <a:lstStyle/>
          <a:p>
            <a:r>
              <a:rPr lang="sv-SE" dirty="0"/>
              <a:t>Lumas skola</a:t>
            </a:r>
          </a:p>
        </p:txBody>
      </p:sp>
      <p:sp>
        <p:nvSpPr>
          <p:cNvPr id="8" name="textruta 7">
            <a:extLst>
              <a:ext uri="{FF2B5EF4-FFF2-40B4-BE49-F238E27FC236}">
                <a16:creationId xmlns:a16="http://schemas.microsoft.com/office/drawing/2014/main" id="{D4EB3233-002B-4C88-A6D7-DF3DA2F01E30}"/>
              </a:ext>
            </a:extLst>
          </p:cNvPr>
          <p:cNvSpPr txBox="1"/>
          <p:nvPr/>
        </p:nvSpPr>
        <p:spPr>
          <a:xfrm>
            <a:off x="887101" y="0"/>
            <a:ext cx="5022376" cy="6858000"/>
          </a:xfrm>
          <a:prstGeom prst="rect">
            <a:avLst/>
          </a:prstGeom>
          <a:noFill/>
        </p:spPr>
        <p:txBody>
          <a:bodyPr wrap="square" lIns="0" rIns="0" rtlCol="0" anchor="ctr">
            <a:noAutofit/>
          </a:bodyPr>
          <a:lstStyle/>
          <a:p>
            <a:r>
              <a:rPr lang="sv-SE" sz="2200" dirty="0">
                <a:solidFill>
                  <a:srgbClr val="00A1A5"/>
                </a:solidFill>
                <a:latin typeface="The Sans Black-" pitchFamily="50" charset="0"/>
                <a:hlinkClick r:id="rId4">
                  <a:extLst>
                    <a:ext uri="{A12FA001-AC4F-418D-AE19-62706E023703}">
                      <ahyp:hlinkClr xmlns:ahyp="http://schemas.microsoft.com/office/drawing/2018/hyperlinkcolor" val="tx"/>
                    </a:ext>
                  </a:extLst>
                </a:hlinkClick>
              </a:rPr>
              <a:t>Film: Lumas skola (extern länk, öppnas i webbläsare)</a:t>
            </a:r>
            <a:endParaRPr lang="sv-SE" sz="2200" dirty="0">
              <a:solidFill>
                <a:srgbClr val="00A1A5"/>
              </a:solidFill>
              <a:latin typeface="The Sans Black-" pitchFamily="50" charset="0"/>
            </a:endParaRPr>
          </a:p>
          <a:p>
            <a:endParaRPr lang="sv-SE" sz="2200" dirty="0">
              <a:solidFill>
                <a:srgbClr val="3B3838"/>
              </a:solidFill>
              <a:latin typeface="The Sans Black-" pitchFamily="50" charset="0"/>
            </a:endParaRPr>
          </a:p>
          <a:p>
            <a:r>
              <a:rPr lang="sv-SE" sz="2200" dirty="0">
                <a:solidFill>
                  <a:srgbClr val="3B3838"/>
                </a:solidFill>
                <a:latin typeface="The Sans Black-" pitchFamily="50" charset="0"/>
              </a:rPr>
              <a:t>Textalternativ: Lumas skola</a:t>
            </a:r>
            <a:endParaRPr lang="sv-SE" dirty="0">
              <a:solidFill>
                <a:srgbClr val="3B3838"/>
              </a:solidFill>
              <a:latin typeface="The Sans Black-" pitchFamily="50" charset="0"/>
            </a:endParaRPr>
          </a:p>
          <a:p>
            <a:endParaRPr lang="sv-SE" dirty="0">
              <a:solidFill>
                <a:srgbClr val="3B3838"/>
              </a:solidFill>
              <a:latin typeface="The Sans Black-" pitchFamily="50" charset="0"/>
              <a:ea typeface="Open Sans" panose="020B0606030504020204" pitchFamily="34" charset="0"/>
              <a:cs typeface="Open Sans" panose="020B0606030504020204" pitchFamily="34" charset="0"/>
            </a:endParaRPr>
          </a:p>
          <a:p>
            <a:r>
              <a:rPr lang="sv-SE" dirty="0">
                <a:latin typeface="Open Sans" panose="020B0606030504020204" pitchFamily="34" charset="0"/>
                <a:ea typeface="Open Sans" panose="020B0606030504020204" pitchFamily="34" charset="0"/>
                <a:cs typeface="Open Sans" panose="020B0606030504020204" pitchFamily="34" charset="0"/>
              </a:rPr>
              <a:t>Hej, jag heter Luma. Det här är min skola. Jag trivs rätt bra i skolan och har massa vänner. Betygen är helt okej. </a:t>
            </a:r>
          </a:p>
          <a:p>
            <a:endParaRPr lang="sv-SE" dirty="0">
              <a:latin typeface="Open Sans" panose="020B0606030504020204" pitchFamily="34" charset="0"/>
              <a:ea typeface="Open Sans" panose="020B0606030504020204" pitchFamily="34" charset="0"/>
              <a:cs typeface="Open Sans" panose="020B0606030504020204" pitchFamily="34" charset="0"/>
            </a:endParaRPr>
          </a:p>
          <a:p>
            <a:r>
              <a:rPr lang="sv-SE" dirty="0">
                <a:latin typeface="Open Sans" panose="020B0606030504020204" pitchFamily="34" charset="0"/>
                <a:ea typeface="Open Sans" panose="020B0606030504020204" pitchFamily="34" charset="0"/>
                <a:cs typeface="Open Sans" panose="020B0606030504020204" pitchFamily="34" charset="0"/>
              </a:rPr>
              <a:t>Jag vet inte hur andra har det på skolan. Jag tror att det är okej för de flesta, men jag känner ju inte alla. Det är rätt hård stämning bland eleverna och ibland ser jag elever som är taskiga … men jag tror det mesta är på skoj och jag brukar gå därifrån och vill inte lägga mig i. </a:t>
            </a:r>
          </a:p>
          <a:p>
            <a:r>
              <a:rPr lang="sv-SE" dirty="0">
                <a:latin typeface="Open Sans" panose="020B0606030504020204" pitchFamily="34" charset="0"/>
                <a:ea typeface="Open Sans" panose="020B0606030504020204" pitchFamily="34" charset="0"/>
                <a:cs typeface="Open Sans" panose="020B0606030504020204" pitchFamily="34" charset="0"/>
              </a:rPr>
              <a:t>Lärarna lägger sig inte heller i, de kanske inte hinner, de har alltid så bråttom. </a:t>
            </a:r>
          </a:p>
        </p:txBody>
      </p:sp>
      <p:sp>
        <p:nvSpPr>
          <p:cNvPr id="9" name="textruta 8">
            <a:extLst>
              <a:ext uri="{FF2B5EF4-FFF2-40B4-BE49-F238E27FC236}">
                <a16:creationId xmlns:a16="http://schemas.microsoft.com/office/drawing/2014/main" id="{31D331B0-F6C2-4627-91CB-89E0454A52B9}"/>
              </a:ext>
            </a:extLst>
          </p:cNvPr>
          <p:cNvSpPr txBox="1"/>
          <p:nvPr/>
        </p:nvSpPr>
        <p:spPr>
          <a:xfrm>
            <a:off x="6303400" y="2273300"/>
            <a:ext cx="5022376" cy="4584700"/>
          </a:xfrm>
          <a:prstGeom prst="rect">
            <a:avLst/>
          </a:prstGeom>
          <a:noFill/>
        </p:spPr>
        <p:txBody>
          <a:bodyPr wrap="square" lIns="0" rIns="0" rtlCol="0" anchor="t">
            <a:noAutofit/>
          </a:bodyPr>
          <a:lstStyle/>
          <a:p>
            <a:endParaRPr lang="sv-SE" dirty="0">
              <a:latin typeface="Open Sans" panose="020B0606030504020204" pitchFamily="34" charset="0"/>
              <a:ea typeface="Open Sans" panose="020B0606030504020204" pitchFamily="34" charset="0"/>
              <a:cs typeface="Open Sans" panose="020B0606030504020204" pitchFamily="34" charset="0"/>
            </a:endParaRPr>
          </a:p>
          <a:p>
            <a:r>
              <a:rPr lang="sv-SE" dirty="0">
                <a:latin typeface="Open Sans" panose="020B0606030504020204" pitchFamily="34" charset="0"/>
                <a:ea typeface="Open Sans" panose="020B0606030504020204" pitchFamily="34" charset="0"/>
                <a:cs typeface="Open Sans" panose="020B0606030504020204" pitchFamily="34" charset="0"/>
              </a:rPr>
              <a:t>Det där är Aron. Han går ofta ensam. Han gillar nog att vara för sig själv. </a:t>
            </a:r>
          </a:p>
          <a:p>
            <a:endParaRPr lang="sv-SE" dirty="0">
              <a:latin typeface="Open Sans" panose="020B0606030504020204" pitchFamily="34" charset="0"/>
              <a:ea typeface="Open Sans" panose="020B0606030504020204" pitchFamily="34" charset="0"/>
              <a:cs typeface="Open Sans" panose="020B0606030504020204" pitchFamily="34" charset="0"/>
            </a:endParaRPr>
          </a:p>
          <a:p>
            <a:r>
              <a:rPr lang="sv-SE" dirty="0">
                <a:latin typeface="Open Sans" panose="020B0606030504020204" pitchFamily="34" charset="0"/>
                <a:ea typeface="Open Sans" panose="020B0606030504020204" pitchFamily="34" charset="0"/>
                <a:cs typeface="Open Sans" panose="020B0606030504020204" pitchFamily="34" charset="0"/>
              </a:rPr>
              <a:t>Där går Aila. Hon kommer nästan alltid sent till skolan och ser ofta trött ut. Lärarna suckar bara när hon kommer in efter att lektionen har startat.  </a:t>
            </a:r>
          </a:p>
          <a:p>
            <a:endParaRPr lang="sv-SE" dirty="0">
              <a:latin typeface="Open Sans" panose="020B0606030504020204" pitchFamily="34" charset="0"/>
              <a:ea typeface="Open Sans" panose="020B0606030504020204" pitchFamily="34" charset="0"/>
              <a:cs typeface="Open Sans" panose="020B0606030504020204" pitchFamily="34" charset="0"/>
            </a:endParaRPr>
          </a:p>
          <a:p>
            <a:r>
              <a:rPr lang="sv-SE" dirty="0">
                <a:latin typeface="Open Sans" panose="020B0606030504020204" pitchFamily="34" charset="0"/>
                <a:ea typeface="Open Sans" panose="020B0606030504020204" pitchFamily="34" charset="0"/>
                <a:cs typeface="Open Sans" panose="020B0606030504020204" pitchFamily="34" charset="0"/>
              </a:rPr>
              <a:t>Han där heter Sam. Han är rätt ny på skolan. Ibland ser han så ledsen ut. Jag skulle vilja prata med honom, men det vågar jag inte.  </a:t>
            </a:r>
          </a:p>
          <a:p>
            <a:endParaRPr lang="sv-SE" dirty="0">
              <a:latin typeface="Open Sans" panose="020B0606030504020204" pitchFamily="34" charset="0"/>
              <a:ea typeface="Open Sans" panose="020B0606030504020204" pitchFamily="34" charset="0"/>
              <a:cs typeface="Open Sans" panose="020B0606030504020204" pitchFamily="34" charset="0"/>
            </a:endParaRPr>
          </a:p>
          <a:p>
            <a:r>
              <a:rPr lang="sv-SE" dirty="0">
                <a:latin typeface="Open Sans" panose="020B0606030504020204" pitchFamily="34" charset="0"/>
                <a:ea typeface="Open Sans" panose="020B0606030504020204" pitchFamily="34" charset="0"/>
                <a:cs typeface="Open Sans" panose="020B0606030504020204" pitchFamily="34" charset="0"/>
              </a:rPr>
              <a:t>Oj, nu börjar min mattelektion. </a:t>
            </a:r>
            <a:endParaRPr lang="sv-SE" dirty="0">
              <a:solidFill>
                <a:srgbClr val="3B3838"/>
              </a:solidFill>
              <a:latin typeface="The Sans Black-" pitchFamily="50" charset="0"/>
            </a:endParaRPr>
          </a:p>
        </p:txBody>
      </p:sp>
      <p:pic>
        <p:nvPicPr>
          <p:cNvPr id="4" name="Onlinemedia 3" title="Lumas skola">
            <a:hlinkClick r:id="" action="ppaction://media"/>
            <a:extLst>
              <a:ext uri="{FF2B5EF4-FFF2-40B4-BE49-F238E27FC236}">
                <a16:creationId xmlns:a16="http://schemas.microsoft.com/office/drawing/2014/main" id="{9ECF0176-76C8-45A8-8AED-86E7D751A99A}"/>
              </a:ext>
            </a:extLst>
          </p:cNvPr>
          <p:cNvPicPr>
            <a:picLocks noRot="1" noChangeAspect="1"/>
          </p:cNvPicPr>
          <p:nvPr>
            <a:videoFile r:link="rId1"/>
          </p:nvPr>
        </p:nvPicPr>
        <p:blipFill>
          <a:blip r:embed="rId5"/>
          <a:stretch>
            <a:fillRect/>
          </a:stretch>
        </p:blipFill>
        <p:spPr>
          <a:xfrm>
            <a:off x="0" y="0"/>
            <a:ext cx="12249630" cy="6901200"/>
          </a:xfrm>
          <a:prstGeom prst="rect">
            <a:avLst/>
          </a:prstGeom>
        </p:spPr>
      </p:pic>
    </p:spTree>
    <p:extLst>
      <p:ext uri="{BB962C8B-B14F-4D97-AF65-F5344CB8AC3E}">
        <p14:creationId xmlns:p14="http://schemas.microsoft.com/office/powerpoint/2010/main" val="1512914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9E9EF850-6960-40C1-B231-8F7212787EE5}"/>
              </a:ext>
            </a:extLst>
          </p:cNvPr>
          <p:cNvSpPr>
            <a:spLocks noGrp="1"/>
          </p:cNvSpPr>
          <p:nvPr>
            <p:ph type="title"/>
          </p:nvPr>
        </p:nvSpPr>
        <p:spPr>
          <a:xfrm>
            <a:off x="838200" y="365125"/>
            <a:ext cx="10515600" cy="1325563"/>
          </a:xfrm>
          <a:prstGeom prst="rect">
            <a:avLst/>
          </a:prstGeom>
        </p:spPr>
        <p:txBody>
          <a:bodyPr/>
          <a:lstStyle/>
          <a:p>
            <a:r>
              <a:rPr lang="sv-SE" dirty="0"/>
              <a:t>Återkoppling: Diskussionsfrågor, del 1</a:t>
            </a:r>
          </a:p>
        </p:txBody>
      </p:sp>
      <p:sp>
        <p:nvSpPr>
          <p:cNvPr id="3" name="Rektangel 2">
            <a:extLst>
              <a:ext uri="{FF2B5EF4-FFF2-40B4-BE49-F238E27FC236}">
                <a16:creationId xmlns:a16="http://schemas.microsoft.com/office/drawing/2014/main" id="{34F2D908-DF20-45F7-BF0A-8333A33A7A0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A44D43B4-3650-41C6-80CE-0B110C1D4224}"/>
              </a:ext>
            </a:extLst>
          </p:cNvPr>
          <p:cNvSpPr txBox="1"/>
          <p:nvPr/>
        </p:nvSpPr>
        <p:spPr>
          <a:xfrm>
            <a:off x="1485352" y="-1"/>
            <a:ext cx="6311111" cy="6857999"/>
          </a:xfrm>
          <a:prstGeom prst="rect">
            <a:avLst/>
          </a:prstGeom>
          <a:noFill/>
        </p:spPr>
        <p:txBody>
          <a:bodyPr wrap="square" lIns="0" rIns="0" rtlCol="0" anchor="ctr">
            <a:noAutofit/>
          </a:bodyPr>
          <a:lstStyle/>
          <a:p>
            <a:r>
              <a:rPr lang="sv-SE" sz="2200" dirty="0">
                <a:solidFill>
                  <a:schemeClr val="bg1"/>
                </a:solidFill>
                <a:latin typeface="The Sans Black-" pitchFamily="50" charset="0"/>
              </a:rPr>
              <a:t>I skolan är det personalen – inte eleverna – som har ansvaret för att ingen blir utsatt för kränkningar och mobbning. Det betyder inte att du som elev får göra och säga vad du vill. Du ansvarar för att vara schysst och aldrig göra något eller säga något som kränker någon annan.</a:t>
            </a:r>
          </a:p>
        </p:txBody>
      </p:sp>
      <p:pic>
        <p:nvPicPr>
          <p:cNvPr id="5" name="Bildobjekt 4">
            <a:extLst>
              <a:ext uri="{FF2B5EF4-FFF2-40B4-BE49-F238E27FC236}">
                <a16:creationId xmlns:a16="http://schemas.microsoft.com/office/drawing/2014/main" id="{11BF0A6C-AC24-4D02-AB2D-5F8A749A60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930" y="3082433"/>
            <a:ext cx="727199" cy="693130"/>
          </a:xfrm>
          <a:prstGeom prst="rect">
            <a:avLst/>
          </a:prstGeom>
        </p:spPr>
      </p:pic>
    </p:spTree>
    <p:extLst>
      <p:ext uri="{BB962C8B-B14F-4D97-AF65-F5344CB8AC3E}">
        <p14:creationId xmlns:p14="http://schemas.microsoft.com/office/powerpoint/2010/main" val="11639509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9E9EF850-6960-40C1-B231-8F7212787EE5}"/>
              </a:ext>
            </a:extLst>
          </p:cNvPr>
          <p:cNvSpPr>
            <a:spLocks noGrp="1"/>
          </p:cNvSpPr>
          <p:nvPr>
            <p:ph type="title"/>
          </p:nvPr>
        </p:nvSpPr>
        <p:spPr>
          <a:xfrm>
            <a:off x="838200" y="365125"/>
            <a:ext cx="10515600" cy="1325563"/>
          </a:xfrm>
          <a:prstGeom prst="rect">
            <a:avLst/>
          </a:prstGeom>
        </p:spPr>
        <p:txBody>
          <a:bodyPr/>
          <a:lstStyle/>
          <a:p>
            <a:r>
              <a:rPr lang="sv-SE" dirty="0"/>
              <a:t>Återkoppling: Diskussionsfrågor, del 2</a:t>
            </a:r>
          </a:p>
        </p:txBody>
      </p:sp>
      <p:sp>
        <p:nvSpPr>
          <p:cNvPr id="3" name="Rektangel 2">
            <a:extLst>
              <a:ext uri="{FF2B5EF4-FFF2-40B4-BE49-F238E27FC236}">
                <a16:creationId xmlns:a16="http://schemas.microsoft.com/office/drawing/2014/main" id="{34F2D908-DF20-45F7-BF0A-8333A33A7A0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FB4DE503-7167-439D-8EFF-D99642212DB7}"/>
              </a:ext>
            </a:extLst>
          </p:cNvPr>
          <p:cNvSpPr txBox="1"/>
          <p:nvPr/>
        </p:nvSpPr>
        <p:spPr>
          <a:xfrm>
            <a:off x="1485352" y="-1"/>
            <a:ext cx="6311111" cy="6857999"/>
          </a:xfrm>
          <a:prstGeom prst="rect">
            <a:avLst/>
          </a:prstGeom>
          <a:noFill/>
        </p:spPr>
        <p:txBody>
          <a:bodyPr wrap="square" lIns="0" rIns="0" rtlCol="0" anchor="ctr">
            <a:noAutofit/>
          </a:bodyPr>
          <a:lstStyle/>
          <a:p>
            <a:r>
              <a:rPr lang="sv-SE" sz="2200" dirty="0">
                <a:solidFill>
                  <a:schemeClr val="bg1"/>
                </a:solidFill>
                <a:latin typeface="The Sans Black-" pitchFamily="50" charset="0"/>
              </a:rPr>
              <a:t>Du och alla andra elever har stor möjlighet att bryta negativa mönster och handlingar. Du som ”åskådare”` har en viktig roll. Acceptera aldrig att någon blir utsatt. Det gäller även när det ”bara är skojbråk”. Säg ifrån eller gå ihop med andra som säger ifrån. </a:t>
            </a:r>
          </a:p>
          <a:p>
            <a:endParaRPr lang="sv-SE" sz="2200" dirty="0">
              <a:solidFill>
                <a:schemeClr val="bg1"/>
              </a:solidFill>
              <a:latin typeface="The Sans Black-" pitchFamily="50" charset="0"/>
            </a:endParaRPr>
          </a:p>
          <a:p>
            <a:r>
              <a:rPr lang="sv-SE" sz="2200" dirty="0">
                <a:solidFill>
                  <a:schemeClr val="bg1"/>
                </a:solidFill>
                <a:latin typeface="The Sans Black-" pitchFamily="50" charset="0"/>
              </a:rPr>
              <a:t>Det är också schysst att kolla läget med personen som blivit utsatt och visa att du bryr dig.</a:t>
            </a:r>
          </a:p>
        </p:txBody>
      </p:sp>
    </p:spTree>
    <p:extLst>
      <p:ext uri="{BB962C8B-B14F-4D97-AF65-F5344CB8AC3E}">
        <p14:creationId xmlns:p14="http://schemas.microsoft.com/office/powerpoint/2010/main" val="1086466024"/>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p:txBody>
          <a:bodyPr/>
          <a:lstStyle/>
          <a:p>
            <a:r>
              <a:rPr lang="sv-SE" dirty="0"/>
              <a:t>Hur kan jag hjälpa någon?</a:t>
            </a:r>
          </a:p>
        </p:txBody>
      </p:sp>
      <p:sp>
        <p:nvSpPr>
          <p:cNvPr id="12" name="textruta 11">
            <a:extLst>
              <a:ext uri="{FF2B5EF4-FFF2-40B4-BE49-F238E27FC236}">
                <a16:creationId xmlns:a16="http://schemas.microsoft.com/office/drawing/2014/main" id="{47293FD1-B41F-4CB3-954A-D26F680E6E6A}"/>
              </a:ext>
            </a:extLst>
          </p:cNvPr>
          <p:cNvSpPr txBox="1"/>
          <p:nvPr/>
        </p:nvSpPr>
        <p:spPr>
          <a:xfrm>
            <a:off x="2565400" y="0"/>
            <a:ext cx="9610558" cy="6858000"/>
          </a:xfrm>
          <a:prstGeom prst="rect">
            <a:avLst/>
          </a:prstGeom>
          <a:noFill/>
        </p:spPr>
        <p:txBody>
          <a:bodyPr wrap="square" lIns="2880000" rIns="2880000" rtlCol="0" anchor="ctr">
            <a:noAutofit/>
          </a:bodyPr>
          <a:lstStyle/>
          <a:p>
            <a:pPr algn="ctr"/>
            <a:r>
              <a:rPr lang="sv-SE" sz="4000" dirty="0">
                <a:solidFill>
                  <a:srgbClr val="3B3838"/>
                </a:solidFill>
                <a:latin typeface="The Sans Black-" pitchFamily="50" charset="0"/>
              </a:rPr>
              <a:t>Hur kan jag hjälpa någon?</a:t>
            </a:r>
          </a:p>
        </p:txBody>
      </p:sp>
    </p:spTree>
    <p:extLst>
      <p:ext uri="{BB962C8B-B14F-4D97-AF65-F5344CB8AC3E}">
        <p14:creationId xmlns:p14="http://schemas.microsoft.com/office/powerpoint/2010/main" val="321073387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9E9EF850-6960-40C1-B231-8F7212787EE5}"/>
              </a:ext>
            </a:extLst>
          </p:cNvPr>
          <p:cNvSpPr>
            <a:spLocks noGrp="1"/>
          </p:cNvSpPr>
          <p:nvPr>
            <p:ph type="title"/>
          </p:nvPr>
        </p:nvSpPr>
        <p:spPr>
          <a:xfrm>
            <a:off x="838200" y="365125"/>
            <a:ext cx="10515600" cy="1325563"/>
          </a:xfrm>
          <a:prstGeom prst="rect">
            <a:avLst/>
          </a:prstGeom>
        </p:spPr>
        <p:txBody>
          <a:bodyPr/>
          <a:lstStyle/>
          <a:p>
            <a:r>
              <a:rPr lang="sv-SE" dirty="0"/>
              <a:t>Återkoppling: Hur kan jag hjälpa någon?</a:t>
            </a:r>
          </a:p>
        </p:txBody>
      </p:sp>
      <p:sp>
        <p:nvSpPr>
          <p:cNvPr id="3" name="Rektangel 2">
            <a:extLst>
              <a:ext uri="{FF2B5EF4-FFF2-40B4-BE49-F238E27FC236}">
                <a16:creationId xmlns:a16="http://schemas.microsoft.com/office/drawing/2014/main" id="{34F2D908-DF20-45F7-BF0A-8333A33A7A0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FB4DE503-7167-439D-8EFF-D99642212DB7}"/>
              </a:ext>
            </a:extLst>
          </p:cNvPr>
          <p:cNvSpPr txBox="1"/>
          <p:nvPr/>
        </p:nvSpPr>
        <p:spPr>
          <a:xfrm>
            <a:off x="1485352" y="-1"/>
            <a:ext cx="6311111" cy="6857999"/>
          </a:xfrm>
          <a:prstGeom prst="rect">
            <a:avLst/>
          </a:prstGeom>
          <a:noFill/>
        </p:spPr>
        <p:txBody>
          <a:bodyPr wrap="square" lIns="0" rIns="0" rtlCol="0" anchor="ctr">
            <a:noAutofit/>
          </a:bodyPr>
          <a:lstStyle/>
          <a:p>
            <a:r>
              <a:rPr lang="sv-SE" sz="2200" dirty="0">
                <a:solidFill>
                  <a:schemeClr val="bg1"/>
                </a:solidFill>
                <a:latin typeface="The Sans Black-" pitchFamily="50" charset="0"/>
              </a:rPr>
              <a:t>Du kom säkert på en hel del saker som du kan göra. Här är några fler: </a:t>
            </a:r>
          </a:p>
          <a:p>
            <a:endParaRPr lang="sv-SE" sz="2200" dirty="0">
              <a:solidFill>
                <a:schemeClr val="bg1"/>
              </a:solidFill>
              <a:latin typeface="The Sans Black-" pitchFamily="50" charset="0"/>
            </a:endParaRPr>
          </a:p>
          <a:p>
            <a:pPr marL="457200" indent="-457200">
              <a:buFont typeface="Arial" panose="020B0604020202020204" pitchFamily="34" charset="0"/>
              <a:buChar char="•"/>
            </a:pPr>
            <a:r>
              <a:rPr lang="sv-SE" sz="2200" dirty="0">
                <a:solidFill>
                  <a:schemeClr val="bg1"/>
                </a:solidFill>
                <a:latin typeface="The Sans Black-" pitchFamily="50" charset="0"/>
              </a:rPr>
              <a:t>Var ett stöd och lyssna. </a:t>
            </a:r>
          </a:p>
          <a:p>
            <a:pPr marL="457200" indent="-457200">
              <a:buFont typeface="Arial" panose="020B0604020202020204" pitchFamily="34" charset="0"/>
              <a:buChar char="•"/>
            </a:pPr>
            <a:r>
              <a:rPr lang="sv-SE" sz="2200" dirty="0">
                <a:solidFill>
                  <a:schemeClr val="bg1"/>
                </a:solidFill>
                <a:latin typeface="The Sans Black-" pitchFamily="50" charset="0"/>
              </a:rPr>
              <a:t>Påminn om att det aldrig är den utsattes fel.</a:t>
            </a:r>
          </a:p>
          <a:p>
            <a:pPr marL="457200" indent="-457200">
              <a:buFont typeface="Arial" panose="020B0604020202020204" pitchFamily="34" charset="0"/>
              <a:buChar char="•"/>
            </a:pPr>
            <a:r>
              <a:rPr lang="sv-SE" sz="2200" dirty="0">
                <a:solidFill>
                  <a:schemeClr val="bg1"/>
                </a:solidFill>
                <a:latin typeface="The Sans Black-" pitchFamily="50" charset="0"/>
              </a:rPr>
              <a:t>Berätta för någon vuxen som du litar på. Prata med någon hemma, på skolan eller någon annanstans så att du kan få råd och stöd. Får du inte hjälp går du vidare till någon annan. </a:t>
            </a:r>
          </a:p>
          <a:p>
            <a:pPr marL="457200" indent="-457200">
              <a:buFont typeface="Arial" panose="020B0604020202020204" pitchFamily="34" charset="0"/>
              <a:buChar char="•"/>
            </a:pPr>
            <a:r>
              <a:rPr lang="sv-SE" sz="2200" dirty="0">
                <a:solidFill>
                  <a:schemeClr val="bg1"/>
                </a:solidFill>
                <a:latin typeface="The Sans Black-" pitchFamily="50" charset="0"/>
              </a:rPr>
              <a:t>Om det känns svårt att berätta för en vuxen kan ett första steg vara att chatta anonymt med någon på till exempel Bris.</a:t>
            </a:r>
          </a:p>
        </p:txBody>
      </p:sp>
    </p:spTree>
    <p:extLst>
      <p:ext uri="{BB962C8B-B14F-4D97-AF65-F5344CB8AC3E}">
        <p14:creationId xmlns:p14="http://schemas.microsoft.com/office/powerpoint/2010/main" val="7658524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p:txBody>
          <a:bodyPr/>
          <a:lstStyle/>
          <a:p>
            <a:r>
              <a:rPr lang="sv-SE" dirty="0"/>
              <a:t>På nätet</a:t>
            </a:r>
          </a:p>
        </p:txBody>
      </p:sp>
      <p:sp>
        <p:nvSpPr>
          <p:cNvPr id="6" name="textruta 5">
            <a:extLst>
              <a:ext uri="{FF2B5EF4-FFF2-40B4-BE49-F238E27FC236}">
                <a16:creationId xmlns:a16="http://schemas.microsoft.com/office/drawing/2014/main" id="{D000BC9A-9536-442C-8BA3-E87A783D848A}"/>
              </a:ext>
            </a:extLst>
          </p:cNvPr>
          <p:cNvSpPr txBox="1"/>
          <p:nvPr/>
        </p:nvSpPr>
        <p:spPr>
          <a:xfrm>
            <a:off x="-16042" y="494674"/>
            <a:ext cx="12192000" cy="6363325"/>
          </a:xfrm>
          <a:prstGeom prst="rect">
            <a:avLst/>
          </a:prstGeom>
          <a:noFill/>
        </p:spPr>
        <p:txBody>
          <a:bodyPr wrap="square" lIns="2160000" rIns="2160000" rtlCol="0" anchor="ctr">
            <a:noAutofit/>
          </a:bodyPr>
          <a:lstStyle/>
          <a:p>
            <a:pPr algn="ctr"/>
            <a:r>
              <a:rPr lang="sv-SE" sz="4000" dirty="0">
                <a:solidFill>
                  <a:srgbClr val="3B3838"/>
                </a:solidFill>
                <a:latin typeface="The Sans Black-" pitchFamily="50" charset="0"/>
              </a:rPr>
              <a:t>Det folk inte vågade säga i skolan skrev de i stället på nätet.</a:t>
            </a:r>
          </a:p>
          <a:p>
            <a:pPr algn="ctr"/>
            <a:endParaRPr lang="sv-SE" sz="2000" dirty="0">
              <a:solidFill>
                <a:srgbClr val="3B3838"/>
              </a:solidFill>
              <a:latin typeface="Open Sans" panose="020B0606030504020204" pitchFamily="34" charset="0"/>
              <a:ea typeface="Open Sans" panose="020B0606030504020204" pitchFamily="34" charset="0"/>
              <a:cs typeface="Open Sans" panose="020B0606030504020204" pitchFamily="34" charset="0"/>
            </a:endParaRPr>
          </a:p>
          <a:p>
            <a:pPr algn="ctr"/>
            <a:r>
              <a:rPr lang="sv-SE" sz="2000" dirty="0">
                <a:solidFill>
                  <a:srgbClr val="3B3838"/>
                </a:solidFill>
                <a:latin typeface="Open Sans" panose="020B0606030504020204" pitchFamily="34" charset="0"/>
                <a:ea typeface="Open Sans" panose="020B0606030504020204" pitchFamily="34" charset="0"/>
                <a:cs typeface="Open Sans" panose="020B0606030504020204" pitchFamily="34" charset="0"/>
              </a:rPr>
              <a:t>F.d. elev</a:t>
            </a:r>
          </a:p>
        </p:txBody>
      </p:sp>
    </p:spTree>
    <p:extLst>
      <p:ext uri="{BB962C8B-B14F-4D97-AF65-F5344CB8AC3E}">
        <p14:creationId xmlns:p14="http://schemas.microsoft.com/office/powerpoint/2010/main" val="354054576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prstGeom prst="rect">
            <a:avLst/>
          </a:prstGeom>
        </p:spPr>
        <p:txBody>
          <a:bodyPr/>
          <a:lstStyle/>
          <a:p>
            <a:r>
              <a:rPr lang="sv-SE" dirty="0"/>
              <a:t>Håller du med?</a:t>
            </a:r>
          </a:p>
        </p:txBody>
      </p:sp>
      <p:sp>
        <p:nvSpPr>
          <p:cNvPr id="7" name="textruta 6">
            <a:extLst>
              <a:ext uri="{FF2B5EF4-FFF2-40B4-BE49-F238E27FC236}">
                <a16:creationId xmlns:a16="http://schemas.microsoft.com/office/drawing/2014/main" id="{404D1E62-88FC-47EF-94BB-BB243280A745}"/>
              </a:ext>
            </a:extLst>
          </p:cNvPr>
          <p:cNvSpPr txBox="1"/>
          <p:nvPr/>
        </p:nvSpPr>
        <p:spPr>
          <a:xfrm>
            <a:off x="0" y="0"/>
            <a:ext cx="2499360" cy="6858000"/>
          </a:xfrm>
          <a:prstGeom prst="rect">
            <a:avLst/>
          </a:prstGeom>
          <a:noFill/>
        </p:spPr>
        <p:txBody>
          <a:bodyPr wrap="square" lIns="0" rIns="0" bIns="1152000" rtlCol="0" anchor="b">
            <a:noAutofit/>
          </a:bodyPr>
          <a:lstStyle/>
          <a:p>
            <a:pPr algn="r"/>
            <a:r>
              <a:rPr lang="sv-SE" sz="4000" dirty="0">
                <a:solidFill>
                  <a:srgbClr val="3B3838"/>
                </a:solidFill>
                <a:latin typeface="The Sans Black-" pitchFamily="50" charset="0"/>
              </a:rPr>
              <a:t>1 av 10</a:t>
            </a:r>
          </a:p>
        </p:txBody>
      </p:sp>
      <p:sp>
        <p:nvSpPr>
          <p:cNvPr id="10" name="Rektangel 9">
            <a:extLst>
              <a:ext uri="{FF2B5EF4-FFF2-40B4-BE49-F238E27FC236}">
                <a16:creationId xmlns:a16="http://schemas.microsoft.com/office/drawing/2014/main" id="{8F69B33C-7656-427F-96DB-A30E9B697592}"/>
              </a:ext>
              <a:ext uri="{C183D7F6-B498-43B3-948B-1728B52AA6E4}">
                <adec:decorative xmlns:adec="http://schemas.microsoft.com/office/drawing/2017/decorative" val="1"/>
              </a:ext>
            </a:extLst>
          </p:cNvPr>
          <p:cNvSpPr/>
          <p:nvPr/>
        </p:nvSpPr>
        <p:spPr>
          <a:xfrm>
            <a:off x="2753657" y="3689685"/>
            <a:ext cx="151825" cy="2138391"/>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49DD526D-6CF8-4E92-A274-4B3BFF48EEED}"/>
              </a:ext>
            </a:extLst>
          </p:cNvPr>
          <p:cNvSpPr txBox="1"/>
          <p:nvPr/>
        </p:nvSpPr>
        <p:spPr>
          <a:xfrm>
            <a:off x="3162360" y="0"/>
            <a:ext cx="4491789" cy="6858000"/>
          </a:xfrm>
          <a:prstGeom prst="rect">
            <a:avLst/>
          </a:prstGeom>
          <a:noFill/>
        </p:spPr>
        <p:txBody>
          <a:bodyPr wrap="square" lIns="0" rIns="0" bIns="1152000" rtlCol="0" anchor="b">
            <a:noAutofit/>
          </a:bodyPr>
          <a:lstStyle/>
          <a:p>
            <a:r>
              <a:rPr lang="sv-SE" sz="4000" dirty="0">
                <a:solidFill>
                  <a:srgbClr val="3B3838"/>
                </a:solidFill>
                <a:latin typeface="The Sans Black-" pitchFamily="50" charset="0"/>
              </a:rPr>
              <a:t>Det är viktigt att svara snabbt på ett meddelande.</a:t>
            </a:r>
          </a:p>
        </p:txBody>
      </p:sp>
    </p:spTree>
    <p:extLst>
      <p:ext uri="{BB962C8B-B14F-4D97-AF65-F5344CB8AC3E}">
        <p14:creationId xmlns:p14="http://schemas.microsoft.com/office/powerpoint/2010/main" val="177363687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prstGeom prst="rect">
            <a:avLst/>
          </a:prstGeom>
        </p:spPr>
        <p:txBody>
          <a:bodyPr/>
          <a:lstStyle/>
          <a:p>
            <a:r>
              <a:rPr lang="sv-SE" dirty="0"/>
              <a:t>Håller du med?</a:t>
            </a:r>
          </a:p>
        </p:txBody>
      </p:sp>
      <p:sp>
        <p:nvSpPr>
          <p:cNvPr id="7" name="textruta 6">
            <a:extLst>
              <a:ext uri="{FF2B5EF4-FFF2-40B4-BE49-F238E27FC236}">
                <a16:creationId xmlns:a16="http://schemas.microsoft.com/office/drawing/2014/main" id="{91235889-791B-4CB8-AF63-B068C0D8689B}"/>
              </a:ext>
            </a:extLst>
          </p:cNvPr>
          <p:cNvSpPr txBox="1"/>
          <p:nvPr/>
        </p:nvSpPr>
        <p:spPr>
          <a:xfrm>
            <a:off x="0" y="0"/>
            <a:ext cx="2499360" cy="6858000"/>
          </a:xfrm>
          <a:prstGeom prst="rect">
            <a:avLst/>
          </a:prstGeom>
          <a:noFill/>
        </p:spPr>
        <p:txBody>
          <a:bodyPr wrap="square" lIns="0" rIns="0" bIns="1152000" rtlCol="0" anchor="b">
            <a:noAutofit/>
          </a:bodyPr>
          <a:lstStyle/>
          <a:p>
            <a:pPr algn="r"/>
            <a:r>
              <a:rPr lang="sv-SE" sz="4000" dirty="0">
                <a:solidFill>
                  <a:srgbClr val="3B3838"/>
                </a:solidFill>
                <a:latin typeface="The Sans Black-" pitchFamily="50" charset="0"/>
              </a:rPr>
              <a:t>2 av 10</a:t>
            </a:r>
          </a:p>
        </p:txBody>
      </p:sp>
      <p:sp>
        <p:nvSpPr>
          <p:cNvPr id="20" name="Rektangel 19">
            <a:extLst>
              <a:ext uri="{FF2B5EF4-FFF2-40B4-BE49-F238E27FC236}">
                <a16:creationId xmlns:a16="http://schemas.microsoft.com/office/drawing/2014/main" id="{E6CB2F4A-D846-4E49-8468-39C8B68928F7}"/>
              </a:ext>
              <a:ext uri="{C183D7F6-B498-43B3-948B-1728B52AA6E4}">
                <adec:decorative xmlns:adec="http://schemas.microsoft.com/office/drawing/2017/decorative" val="1"/>
              </a:ext>
            </a:extLst>
          </p:cNvPr>
          <p:cNvSpPr/>
          <p:nvPr/>
        </p:nvSpPr>
        <p:spPr>
          <a:xfrm>
            <a:off x="2754000" y="3689685"/>
            <a:ext cx="151825" cy="2138391"/>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49DD526D-6CF8-4E92-A274-4B3BFF48EEED}"/>
              </a:ext>
            </a:extLst>
          </p:cNvPr>
          <p:cNvSpPr txBox="1"/>
          <p:nvPr/>
        </p:nvSpPr>
        <p:spPr>
          <a:xfrm>
            <a:off x="3160800" y="0"/>
            <a:ext cx="4723347" cy="6858000"/>
          </a:xfrm>
          <a:prstGeom prst="rect">
            <a:avLst/>
          </a:prstGeom>
          <a:noFill/>
        </p:spPr>
        <p:txBody>
          <a:bodyPr wrap="square" lIns="0" rIns="0" bIns="1152000" rtlCol="0" anchor="b">
            <a:noAutofit/>
          </a:bodyPr>
          <a:lstStyle/>
          <a:p>
            <a:endParaRPr lang="sv-SE" sz="4000" dirty="0">
              <a:solidFill>
                <a:srgbClr val="3B3838"/>
              </a:solidFill>
              <a:latin typeface="The Sans Black-" pitchFamily="50" charset="0"/>
            </a:endParaRPr>
          </a:p>
          <a:p>
            <a:r>
              <a:rPr lang="sv-SE" sz="4000" dirty="0">
                <a:solidFill>
                  <a:srgbClr val="3B3838"/>
                </a:solidFill>
                <a:latin typeface="The Sans Black-" pitchFamily="50" charset="0"/>
              </a:rPr>
              <a:t>Det är roligare att träffa vänner på riktigt än på nätet.</a:t>
            </a:r>
          </a:p>
        </p:txBody>
      </p:sp>
    </p:spTree>
    <p:extLst>
      <p:ext uri="{BB962C8B-B14F-4D97-AF65-F5344CB8AC3E}">
        <p14:creationId xmlns:p14="http://schemas.microsoft.com/office/powerpoint/2010/main" val="3733539487"/>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prstGeom prst="rect">
            <a:avLst/>
          </a:prstGeom>
        </p:spPr>
        <p:txBody>
          <a:bodyPr/>
          <a:lstStyle/>
          <a:p>
            <a:r>
              <a:rPr lang="sv-SE" dirty="0"/>
              <a:t>Håller du med?</a:t>
            </a:r>
          </a:p>
        </p:txBody>
      </p:sp>
      <p:sp>
        <p:nvSpPr>
          <p:cNvPr id="7" name="textruta 6">
            <a:extLst>
              <a:ext uri="{FF2B5EF4-FFF2-40B4-BE49-F238E27FC236}">
                <a16:creationId xmlns:a16="http://schemas.microsoft.com/office/drawing/2014/main" id="{FA750C8C-3D2B-4511-973F-C42F650371E7}"/>
              </a:ext>
            </a:extLst>
          </p:cNvPr>
          <p:cNvSpPr txBox="1"/>
          <p:nvPr/>
        </p:nvSpPr>
        <p:spPr>
          <a:xfrm>
            <a:off x="0" y="0"/>
            <a:ext cx="2499360" cy="6858000"/>
          </a:xfrm>
          <a:prstGeom prst="rect">
            <a:avLst/>
          </a:prstGeom>
          <a:noFill/>
        </p:spPr>
        <p:txBody>
          <a:bodyPr wrap="square" lIns="0" rIns="0" bIns="1152000" rtlCol="0" anchor="b">
            <a:noAutofit/>
          </a:bodyPr>
          <a:lstStyle/>
          <a:p>
            <a:pPr algn="r"/>
            <a:r>
              <a:rPr lang="sv-SE" sz="4000" dirty="0">
                <a:solidFill>
                  <a:srgbClr val="3B3838"/>
                </a:solidFill>
                <a:latin typeface="The Sans Black-" pitchFamily="50" charset="0"/>
              </a:rPr>
              <a:t>3 av 10</a:t>
            </a:r>
          </a:p>
        </p:txBody>
      </p:sp>
      <p:sp>
        <p:nvSpPr>
          <p:cNvPr id="20" name="Rektangel 19">
            <a:extLst>
              <a:ext uri="{FF2B5EF4-FFF2-40B4-BE49-F238E27FC236}">
                <a16:creationId xmlns:a16="http://schemas.microsoft.com/office/drawing/2014/main" id="{E6CB2F4A-D846-4E49-8468-39C8B68928F7}"/>
              </a:ext>
              <a:ext uri="{C183D7F6-B498-43B3-948B-1728B52AA6E4}">
                <adec:decorative xmlns:adec="http://schemas.microsoft.com/office/drawing/2017/decorative" val="1"/>
              </a:ext>
            </a:extLst>
          </p:cNvPr>
          <p:cNvSpPr/>
          <p:nvPr/>
        </p:nvSpPr>
        <p:spPr>
          <a:xfrm>
            <a:off x="2754000" y="3689685"/>
            <a:ext cx="151825" cy="2138391"/>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49DD526D-6CF8-4E92-A274-4B3BFF48EEED}"/>
              </a:ext>
            </a:extLst>
          </p:cNvPr>
          <p:cNvSpPr txBox="1"/>
          <p:nvPr/>
        </p:nvSpPr>
        <p:spPr>
          <a:xfrm>
            <a:off x="3160800" y="0"/>
            <a:ext cx="4198347" cy="6858000"/>
          </a:xfrm>
          <a:prstGeom prst="rect">
            <a:avLst/>
          </a:prstGeom>
          <a:noFill/>
        </p:spPr>
        <p:txBody>
          <a:bodyPr wrap="square" lIns="0" rIns="0" bIns="1152000" rtlCol="0" anchor="b">
            <a:noAutofit/>
          </a:bodyPr>
          <a:lstStyle/>
          <a:p>
            <a:r>
              <a:rPr lang="sv-SE" sz="4000" dirty="0">
                <a:solidFill>
                  <a:srgbClr val="3B3838"/>
                </a:solidFill>
                <a:latin typeface="The Sans Black-" pitchFamily="50" charset="0"/>
              </a:rPr>
              <a:t>Det är lättare att skriva snälla saker än att säga dem.</a:t>
            </a:r>
          </a:p>
        </p:txBody>
      </p:sp>
    </p:spTree>
    <p:extLst>
      <p:ext uri="{BB962C8B-B14F-4D97-AF65-F5344CB8AC3E}">
        <p14:creationId xmlns:p14="http://schemas.microsoft.com/office/powerpoint/2010/main" val="3455179459"/>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prstGeom prst="rect">
            <a:avLst/>
          </a:prstGeom>
        </p:spPr>
        <p:txBody>
          <a:bodyPr/>
          <a:lstStyle/>
          <a:p>
            <a:r>
              <a:rPr lang="sv-SE" dirty="0"/>
              <a:t>Håller du med?</a:t>
            </a:r>
          </a:p>
        </p:txBody>
      </p:sp>
      <p:sp>
        <p:nvSpPr>
          <p:cNvPr id="7" name="textruta 6">
            <a:extLst>
              <a:ext uri="{FF2B5EF4-FFF2-40B4-BE49-F238E27FC236}">
                <a16:creationId xmlns:a16="http://schemas.microsoft.com/office/drawing/2014/main" id="{066CA055-EF2A-47A8-A9E7-EB4FA5887C0C}"/>
              </a:ext>
            </a:extLst>
          </p:cNvPr>
          <p:cNvSpPr txBox="1"/>
          <p:nvPr/>
        </p:nvSpPr>
        <p:spPr>
          <a:xfrm>
            <a:off x="0" y="0"/>
            <a:ext cx="2499360" cy="6858000"/>
          </a:xfrm>
          <a:prstGeom prst="rect">
            <a:avLst/>
          </a:prstGeom>
          <a:noFill/>
        </p:spPr>
        <p:txBody>
          <a:bodyPr wrap="square" lIns="0" rIns="0" bIns="1152000" rtlCol="0" anchor="b">
            <a:noAutofit/>
          </a:bodyPr>
          <a:lstStyle/>
          <a:p>
            <a:pPr algn="r"/>
            <a:r>
              <a:rPr lang="sv-SE" sz="4000" dirty="0">
                <a:solidFill>
                  <a:srgbClr val="3B3838"/>
                </a:solidFill>
                <a:latin typeface="The Sans Black-" pitchFamily="50" charset="0"/>
              </a:rPr>
              <a:t>4 av 10</a:t>
            </a:r>
          </a:p>
        </p:txBody>
      </p:sp>
      <p:sp>
        <p:nvSpPr>
          <p:cNvPr id="10" name="Rektangel 9">
            <a:extLst>
              <a:ext uri="{FF2B5EF4-FFF2-40B4-BE49-F238E27FC236}">
                <a16:creationId xmlns:a16="http://schemas.microsoft.com/office/drawing/2014/main" id="{475C3EC1-E783-45AB-A34F-9857236A31A1}"/>
              </a:ext>
              <a:ext uri="{C183D7F6-B498-43B3-948B-1728B52AA6E4}">
                <adec:decorative xmlns:adec="http://schemas.microsoft.com/office/drawing/2017/decorative" val="1"/>
              </a:ext>
            </a:extLst>
          </p:cNvPr>
          <p:cNvSpPr/>
          <p:nvPr/>
        </p:nvSpPr>
        <p:spPr>
          <a:xfrm>
            <a:off x="2754000" y="3002282"/>
            <a:ext cx="151825" cy="2825794"/>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49DD526D-6CF8-4E92-A274-4B3BFF48EEED}"/>
              </a:ext>
            </a:extLst>
          </p:cNvPr>
          <p:cNvSpPr txBox="1"/>
          <p:nvPr/>
        </p:nvSpPr>
        <p:spPr>
          <a:xfrm>
            <a:off x="3160800" y="0"/>
            <a:ext cx="4443182" cy="6858000"/>
          </a:xfrm>
          <a:prstGeom prst="rect">
            <a:avLst/>
          </a:prstGeom>
          <a:noFill/>
        </p:spPr>
        <p:txBody>
          <a:bodyPr wrap="square" lIns="0" rIns="0" bIns="1152000" rtlCol="0" anchor="b">
            <a:noAutofit/>
          </a:bodyPr>
          <a:lstStyle/>
          <a:p>
            <a:r>
              <a:rPr lang="sv-SE" sz="4000" dirty="0">
                <a:solidFill>
                  <a:srgbClr val="3B3838"/>
                </a:solidFill>
                <a:latin typeface="The Sans Black-" pitchFamily="50" charset="0"/>
              </a:rPr>
              <a:t>Det är lätt att tappa bort tiden när jag håller på med telefonen.</a:t>
            </a:r>
          </a:p>
        </p:txBody>
      </p:sp>
    </p:spTree>
    <p:extLst>
      <p:ext uri="{BB962C8B-B14F-4D97-AF65-F5344CB8AC3E}">
        <p14:creationId xmlns:p14="http://schemas.microsoft.com/office/powerpoint/2010/main" val="643836071"/>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prstGeom prst="rect">
            <a:avLst/>
          </a:prstGeom>
        </p:spPr>
        <p:txBody>
          <a:bodyPr/>
          <a:lstStyle/>
          <a:p>
            <a:r>
              <a:rPr lang="sv-SE" dirty="0"/>
              <a:t>Håller du med?</a:t>
            </a:r>
          </a:p>
        </p:txBody>
      </p:sp>
      <p:sp>
        <p:nvSpPr>
          <p:cNvPr id="7" name="textruta 6">
            <a:extLst>
              <a:ext uri="{FF2B5EF4-FFF2-40B4-BE49-F238E27FC236}">
                <a16:creationId xmlns:a16="http://schemas.microsoft.com/office/drawing/2014/main" id="{672CF1C4-1DA9-49A7-B365-67DF1E8B299F}"/>
              </a:ext>
            </a:extLst>
          </p:cNvPr>
          <p:cNvSpPr txBox="1"/>
          <p:nvPr/>
        </p:nvSpPr>
        <p:spPr>
          <a:xfrm>
            <a:off x="0" y="0"/>
            <a:ext cx="2499360" cy="6858000"/>
          </a:xfrm>
          <a:prstGeom prst="rect">
            <a:avLst/>
          </a:prstGeom>
          <a:noFill/>
        </p:spPr>
        <p:txBody>
          <a:bodyPr wrap="square" lIns="0" rIns="0" bIns="1152000" rtlCol="0" anchor="b">
            <a:noAutofit/>
          </a:bodyPr>
          <a:lstStyle/>
          <a:p>
            <a:pPr algn="r"/>
            <a:r>
              <a:rPr lang="sv-SE" sz="4000" dirty="0">
                <a:solidFill>
                  <a:srgbClr val="3B3838"/>
                </a:solidFill>
                <a:latin typeface="The Sans Black-" pitchFamily="50" charset="0"/>
              </a:rPr>
              <a:t>5 av 10</a:t>
            </a:r>
          </a:p>
        </p:txBody>
      </p:sp>
      <p:sp>
        <p:nvSpPr>
          <p:cNvPr id="13" name="Rektangel 12">
            <a:extLst>
              <a:ext uri="{FF2B5EF4-FFF2-40B4-BE49-F238E27FC236}">
                <a16:creationId xmlns:a16="http://schemas.microsoft.com/office/drawing/2014/main" id="{C0C3B40A-D08F-430C-A458-FD6FD4D12B99}"/>
              </a:ext>
              <a:ext uri="{C183D7F6-B498-43B3-948B-1728B52AA6E4}">
                <adec:decorative xmlns:adec="http://schemas.microsoft.com/office/drawing/2017/decorative" val="1"/>
              </a:ext>
            </a:extLst>
          </p:cNvPr>
          <p:cNvSpPr/>
          <p:nvPr/>
        </p:nvSpPr>
        <p:spPr>
          <a:xfrm>
            <a:off x="2754000" y="3002282"/>
            <a:ext cx="151825" cy="2825794"/>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49DD526D-6CF8-4E92-A274-4B3BFF48EEED}"/>
              </a:ext>
            </a:extLst>
          </p:cNvPr>
          <p:cNvSpPr txBox="1"/>
          <p:nvPr/>
        </p:nvSpPr>
        <p:spPr>
          <a:xfrm>
            <a:off x="3160800" y="0"/>
            <a:ext cx="4595006" cy="6858000"/>
          </a:xfrm>
          <a:prstGeom prst="rect">
            <a:avLst/>
          </a:prstGeom>
          <a:noFill/>
        </p:spPr>
        <p:txBody>
          <a:bodyPr wrap="square" lIns="0" rIns="0" bIns="1152000" rtlCol="0" anchor="b">
            <a:noAutofit/>
          </a:bodyPr>
          <a:lstStyle/>
          <a:p>
            <a:r>
              <a:rPr lang="sv-SE" sz="4000" dirty="0">
                <a:solidFill>
                  <a:srgbClr val="3B3838"/>
                </a:solidFill>
                <a:latin typeface="The Sans Black-" pitchFamily="50" charset="0"/>
              </a:rPr>
              <a:t>Det är okej att lägga ut vilka bilder jag vill på mig själv i sociala medier.</a:t>
            </a:r>
          </a:p>
        </p:txBody>
      </p:sp>
    </p:spTree>
    <p:extLst>
      <p:ext uri="{BB962C8B-B14F-4D97-AF65-F5344CB8AC3E}">
        <p14:creationId xmlns:p14="http://schemas.microsoft.com/office/powerpoint/2010/main" val="97427030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014F922-2A13-4707-8968-BBB1A98C064C}"/>
              </a:ext>
            </a:extLst>
          </p:cNvPr>
          <p:cNvSpPr>
            <a:spLocks noGrp="1"/>
          </p:cNvSpPr>
          <p:nvPr>
            <p:ph type="title"/>
          </p:nvPr>
        </p:nvSpPr>
        <p:spPr/>
        <p:txBody>
          <a:bodyPr/>
          <a:lstStyle/>
          <a:p>
            <a:r>
              <a:rPr lang="sv-SE" dirty="0"/>
              <a:t>Dina rättigheter</a:t>
            </a:r>
          </a:p>
        </p:txBody>
      </p:sp>
    </p:spTree>
    <p:extLst>
      <p:ext uri="{BB962C8B-B14F-4D97-AF65-F5344CB8AC3E}">
        <p14:creationId xmlns:p14="http://schemas.microsoft.com/office/powerpoint/2010/main" val="566023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prstGeom prst="rect">
            <a:avLst/>
          </a:prstGeom>
        </p:spPr>
        <p:txBody>
          <a:bodyPr/>
          <a:lstStyle/>
          <a:p>
            <a:r>
              <a:rPr lang="sv-SE" dirty="0"/>
              <a:t>Håller du med?</a:t>
            </a:r>
          </a:p>
        </p:txBody>
      </p:sp>
      <p:sp>
        <p:nvSpPr>
          <p:cNvPr id="7" name="textruta 6">
            <a:extLst>
              <a:ext uri="{FF2B5EF4-FFF2-40B4-BE49-F238E27FC236}">
                <a16:creationId xmlns:a16="http://schemas.microsoft.com/office/drawing/2014/main" id="{57DE9271-F3FA-4B05-BEBE-6FC136543113}"/>
              </a:ext>
            </a:extLst>
          </p:cNvPr>
          <p:cNvSpPr txBox="1"/>
          <p:nvPr/>
        </p:nvSpPr>
        <p:spPr>
          <a:xfrm>
            <a:off x="0" y="0"/>
            <a:ext cx="2499360" cy="6858000"/>
          </a:xfrm>
          <a:prstGeom prst="rect">
            <a:avLst/>
          </a:prstGeom>
          <a:noFill/>
        </p:spPr>
        <p:txBody>
          <a:bodyPr wrap="square" lIns="0" rIns="0" bIns="1152000" rtlCol="0" anchor="b">
            <a:noAutofit/>
          </a:bodyPr>
          <a:lstStyle/>
          <a:p>
            <a:pPr algn="r"/>
            <a:r>
              <a:rPr lang="sv-SE" sz="4000" dirty="0">
                <a:solidFill>
                  <a:srgbClr val="3B3838"/>
                </a:solidFill>
                <a:latin typeface="The Sans Black-" pitchFamily="50" charset="0"/>
              </a:rPr>
              <a:t>6 av 10</a:t>
            </a:r>
          </a:p>
        </p:txBody>
      </p:sp>
      <p:sp>
        <p:nvSpPr>
          <p:cNvPr id="13" name="Rektangel 12">
            <a:extLst>
              <a:ext uri="{FF2B5EF4-FFF2-40B4-BE49-F238E27FC236}">
                <a16:creationId xmlns:a16="http://schemas.microsoft.com/office/drawing/2014/main" id="{6D132985-3E3B-4749-87BE-A6EF3AE3E7E8}"/>
              </a:ext>
              <a:ext uri="{C183D7F6-B498-43B3-948B-1728B52AA6E4}">
                <adec:decorative xmlns:adec="http://schemas.microsoft.com/office/drawing/2017/decorative" val="1"/>
              </a:ext>
            </a:extLst>
          </p:cNvPr>
          <p:cNvSpPr/>
          <p:nvPr/>
        </p:nvSpPr>
        <p:spPr>
          <a:xfrm>
            <a:off x="2754000" y="3002282"/>
            <a:ext cx="151825" cy="2825794"/>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49DD526D-6CF8-4E92-A274-4B3BFF48EEED}"/>
              </a:ext>
            </a:extLst>
          </p:cNvPr>
          <p:cNvSpPr txBox="1"/>
          <p:nvPr/>
        </p:nvSpPr>
        <p:spPr>
          <a:xfrm>
            <a:off x="3160800" y="0"/>
            <a:ext cx="4975800" cy="6858000"/>
          </a:xfrm>
          <a:prstGeom prst="rect">
            <a:avLst/>
          </a:prstGeom>
          <a:noFill/>
        </p:spPr>
        <p:txBody>
          <a:bodyPr wrap="square" lIns="0" rIns="0" bIns="1152000" rtlCol="0" anchor="b">
            <a:noAutofit/>
          </a:bodyPr>
          <a:lstStyle/>
          <a:p>
            <a:r>
              <a:rPr lang="sv-SE" sz="4000" dirty="0">
                <a:solidFill>
                  <a:srgbClr val="3B3838"/>
                </a:solidFill>
                <a:latin typeface="The Sans Black-" pitchFamily="50" charset="0"/>
              </a:rPr>
              <a:t>Det är viktigt att göra om bilder med filter eller att redigera dem på annat sätt.</a:t>
            </a:r>
          </a:p>
        </p:txBody>
      </p:sp>
    </p:spTree>
    <p:extLst>
      <p:ext uri="{BB962C8B-B14F-4D97-AF65-F5344CB8AC3E}">
        <p14:creationId xmlns:p14="http://schemas.microsoft.com/office/powerpoint/2010/main" val="3009504501"/>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prstGeom prst="rect">
            <a:avLst/>
          </a:prstGeom>
        </p:spPr>
        <p:txBody>
          <a:bodyPr/>
          <a:lstStyle/>
          <a:p>
            <a:r>
              <a:rPr lang="sv-SE" dirty="0"/>
              <a:t>Håller du med?</a:t>
            </a:r>
          </a:p>
        </p:txBody>
      </p:sp>
      <p:sp>
        <p:nvSpPr>
          <p:cNvPr id="7" name="textruta 6">
            <a:extLst>
              <a:ext uri="{FF2B5EF4-FFF2-40B4-BE49-F238E27FC236}">
                <a16:creationId xmlns:a16="http://schemas.microsoft.com/office/drawing/2014/main" id="{90A78832-5D57-4D92-801C-BCAD079365BA}"/>
              </a:ext>
            </a:extLst>
          </p:cNvPr>
          <p:cNvSpPr txBox="1"/>
          <p:nvPr/>
        </p:nvSpPr>
        <p:spPr>
          <a:xfrm>
            <a:off x="0" y="0"/>
            <a:ext cx="2499360" cy="6858000"/>
          </a:xfrm>
          <a:prstGeom prst="rect">
            <a:avLst/>
          </a:prstGeom>
          <a:noFill/>
        </p:spPr>
        <p:txBody>
          <a:bodyPr wrap="square" lIns="0" rIns="0" bIns="1152000" rtlCol="0" anchor="b">
            <a:noAutofit/>
          </a:bodyPr>
          <a:lstStyle/>
          <a:p>
            <a:pPr algn="r"/>
            <a:r>
              <a:rPr lang="sv-SE" sz="4000" dirty="0">
                <a:solidFill>
                  <a:srgbClr val="3B3838"/>
                </a:solidFill>
                <a:latin typeface="The Sans Black-" pitchFamily="50" charset="0"/>
              </a:rPr>
              <a:t>7 av 10</a:t>
            </a:r>
          </a:p>
        </p:txBody>
      </p:sp>
      <p:sp>
        <p:nvSpPr>
          <p:cNvPr id="20" name="Rektangel 19">
            <a:extLst>
              <a:ext uri="{FF2B5EF4-FFF2-40B4-BE49-F238E27FC236}">
                <a16:creationId xmlns:a16="http://schemas.microsoft.com/office/drawing/2014/main" id="{E6CB2F4A-D846-4E49-8468-39C8B68928F7}"/>
              </a:ext>
              <a:ext uri="{C183D7F6-B498-43B3-948B-1728B52AA6E4}">
                <adec:decorative xmlns:adec="http://schemas.microsoft.com/office/drawing/2017/decorative" val="1"/>
              </a:ext>
            </a:extLst>
          </p:cNvPr>
          <p:cNvSpPr/>
          <p:nvPr/>
        </p:nvSpPr>
        <p:spPr>
          <a:xfrm>
            <a:off x="2754000" y="2407923"/>
            <a:ext cx="151825" cy="3420156"/>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49DD526D-6CF8-4E92-A274-4B3BFF48EEED}"/>
              </a:ext>
            </a:extLst>
          </p:cNvPr>
          <p:cNvSpPr txBox="1"/>
          <p:nvPr/>
        </p:nvSpPr>
        <p:spPr>
          <a:xfrm>
            <a:off x="3160800" y="0"/>
            <a:ext cx="4595006" cy="6858000"/>
          </a:xfrm>
          <a:prstGeom prst="rect">
            <a:avLst/>
          </a:prstGeom>
          <a:noFill/>
        </p:spPr>
        <p:txBody>
          <a:bodyPr wrap="square" lIns="0" rIns="0" bIns="1152000" rtlCol="0" anchor="b">
            <a:noAutofit/>
          </a:bodyPr>
          <a:lstStyle/>
          <a:p>
            <a:r>
              <a:rPr lang="sv-SE" sz="4000" dirty="0">
                <a:solidFill>
                  <a:srgbClr val="3B3838"/>
                </a:solidFill>
                <a:latin typeface="The Sans Black-" pitchFamily="50" charset="0"/>
              </a:rPr>
              <a:t>Det är bra att vara försiktig på nätet, även med att skicka bilder i chattar med mina vänner.</a:t>
            </a:r>
          </a:p>
        </p:txBody>
      </p:sp>
    </p:spTree>
    <p:extLst>
      <p:ext uri="{BB962C8B-B14F-4D97-AF65-F5344CB8AC3E}">
        <p14:creationId xmlns:p14="http://schemas.microsoft.com/office/powerpoint/2010/main" val="1779759456"/>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prstGeom prst="rect">
            <a:avLst/>
          </a:prstGeom>
        </p:spPr>
        <p:txBody>
          <a:bodyPr/>
          <a:lstStyle/>
          <a:p>
            <a:r>
              <a:rPr lang="sv-SE" dirty="0"/>
              <a:t>Håller du med?</a:t>
            </a:r>
          </a:p>
        </p:txBody>
      </p:sp>
      <p:sp>
        <p:nvSpPr>
          <p:cNvPr id="7" name="textruta 6">
            <a:extLst>
              <a:ext uri="{FF2B5EF4-FFF2-40B4-BE49-F238E27FC236}">
                <a16:creationId xmlns:a16="http://schemas.microsoft.com/office/drawing/2014/main" id="{9ED8A2C9-EC14-4439-BA83-4C5AE72E0781}"/>
              </a:ext>
            </a:extLst>
          </p:cNvPr>
          <p:cNvSpPr txBox="1"/>
          <p:nvPr/>
        </p:nvSpPr>
        <p:spPr>
          <a:xfrm>
            <a:off x="0" y="0"/>
            <a:ext cx="2499360" cy="6858000"/>
          </a:xfrm>
          <a:prstGeom prst="rect">
            <a:avLst/>
          </a:prstGeom>
          <a:noFill/>
        </p:spPr>
        <p:txBody>
          <a:bodyPr wrap="square" lIns="0" rIns="0" bIns="1152000" rtlCol="0" anchor="b">
            <a:noAutofit/>
          </a:bodyPr>
          <a:lstStyle/>
          <a:p>
            <a:pPr algn="r"/>
            <a:r>
              <a:rPr lang="sv-SE" sz="4000" dirty="0">
                <a:solidFill>
                  <a:srgbClr val="3B3838"/>
                </a:solidFill>
                <a:latin typeface="The Sans Black-" pitchFamily="50" charset="0"/>
              </a:rPr>
              <a:t>8 av 10</a:t>
            </a:r>
          </a:p>
        </p:txBody>
      </p:sp>
      <p:sp>
        <p:nvSpPr>
          <p:cNvPr id="20" name="Rektangel 19">
            <a:extLst>
              <a:ext uri="{FF2B5EF4-FFF2-40B4-BE49-F238E27FC236}">
                <a16:creationId xmlns:a16="http://schemas.microsoft.com/office/drawing/2014/main" id="{E6CB2F4A-D846-4E49-8468-39C8B68928F7}"/>
              </a:ext>
              <a:ext uri="{C183D7F6-B498-43B3-948B-1728B52AA6E4}">
                <adec:decorative xmlns:adec="http://schemas.microsoft.com/office/drawing/2017/decorative" val="1"/>
              </a:ext>
            </a:extLst>
          </p:cNvPr>
          <p:cNvSpPr/>
          <p:nvPr/>
        </p:nvSpPr>
        <p:spPr>
          <a:xfrm>
            <a:off x="2754000" y="3689685"/>
            <a:ext cx="151825" cy="2138391"/>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49DD526D-6CF8-4E92-A274-4B3BFF48EEED}"/>
              </a:ext>
            </a:extLst>
          </p:cNvPr>
          <p:cNvSpPr txBox="1"/>
          <p:nvPr/>
        </p:nvSpPr>
        <p:spPr>
          <a:xfrm>
            <a:off x="3160800" y="0"/>
            <a:ext cx="3452582" cy="6858000"/>
          </a:xfrm>
          <a:prstGeom prst="rect">
            <a:avLst/>
          </a:prstGeom>
          <a:noFill/>
        </p:spPr>
        <p:txBody>
          <a:bodyPr wrap="square" lIns="0" rIns="0" bIns="1152000" rtlCol="0" anchor="b">
            <a:noAutofit/>
          </a:bodyPr>
          <a:lstStyle/>
          <a:p>
            <a:r>
              <a:rPr lang="sv-SE" sz="4000" dirty="0">
                <a:solidFill>
                  <a:srgbClr val="3B3838"/>
                </a:solidFill>
                <a:latin typeface="The Sans Black-" pitchFamily="50" charset="0"/>
              </a:rPr>
              <a:t>Det är lätt att bli avundsjuk på andra.</a:t>
            </a:r>
          </a:p>
        </p:txBody>
      </p:sp>
    </p:spTree>
    <p:extLst>
      <p:ext uri="{BB962C8B-B14F-4D97-AF65-F5344CB8AC3E}">
        <p14:creationId xmlns:p14="http://schemas.microsoft.com/office/powerpoint/2010/main" val="3854159049"/>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prstGeom prst="rect">
            <a:avLst/>
          </a:prstGeom>
        </p:spPr>
        <p:txBody>
          <a:bodyPr/>
          <a:lstStyle/>
          <a:p>
            <a:r>
              <a:rPr lang="sv-SE" dirty="0"/>
              <a:t>Håller du med?</a:t>
            </a:r>
          </a:p>
        </p:txBody>
      </p:sp>
      <p:sp>
        <p:nvSpPr>
          <p:cNvPr id="7" name="textruta 6">
            <a:extLst>
              <a:ext uri="{FF2B5EF4-FFF2-40B4-BE49-F238E27FC236}">
                <a16:creationId xmlns:a16="http://schemas.microsoft.com/office/drawing/2014/main" id="{B56CC46F-210F-4BB3-BEF7-D2AAACD9E72F}"/>
              </a:ext>
            </a:extLst>
          </p:cNvPr>
          <p:cNvSpPr txBox="1"/>
          <p:nvPr/>
        </p:nvSpPr>
        <p:spPr>
          <a:xfrm>
            <a:off x="0" y="0"/>
            <a:ext cx="2499360" cy="6858000"/>
          </a:xfrm>
          <a:prstGeom prst="rect">
            <a:avLst/>
          </a:prstGeom>
          <a:noFill/>
        </p:spPr>
        <p:txBody>
          <a:bodyPr wrap="square" lIns="0" rIns="0" bIns="1152000" rtlCol="0" anchor="b">
            <a:noAutofit/>
          </a:bodyPr>
          <a:lstStyle/>
          <a:p>
            <a:pPr algn="r"/>
            <a:r>
              <a:rPr lang="sv-SE" sz="4000" dirty="0">
                <a:solidFill>
                  <a:srgbClr val="3B3838"/>
                </a:solidFill>
                <a:latin typeface="The Sans Black-" pitchFamily="50" charset="0"/>
              </a:rPr>
              <a:t>9 av 10</a:t>
            </a:r>
          </a:p>
        </p:txBody>
      </p:sp>
      <p:sp>
        <p:nvSpPr>
          <p:cNvPr id="13" name="Rektangel 12">
            <a:extLst>
              <a:ext uri="{FF2B5EF4-FFF2-40B4-BE49-F238E27FC236}">
                <a16:creationId xmlns:a16="http://schemas.microsoft.com/office/drawing/2014/main" id="{2C9E6894-34E4-423F-B22D-DF40E10A183C}"/>
              </a:ext>
              <a:ext uri="{C183D7F6-B498-43B3-948B-1728B52AA6E4}">
                <adec:decorative xmlns:adec="http://schemas.microsoft.com/office/drawing/2017/decorative" val="1"/>
              </a:ext>
            </a:extLst>
          </p:cNvPr>
          <p:cNvSpPr/>
          <p:nvPr/>
        </p:nvSpPr>
        <p:spPr>
          <a:xfrm>
            <a:off x="2754000" y="2407923"/>
            <a:ext cx="151825" cy="3420156"/>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49DD526D-6CF8-4E92-A274-4B3BFF48EEED}"/>
              </a:ext>
            </a:extLst>
          </p:cNvPr>
          <p:cNvSpPr txBox="1"/>
          <p:nvPr/>
        </p:nvSpPr>
        <p:spPr>
          <a:xfrm>
            <a:off x="3160800" y="0"/>
            <a:ext cx="5001200" cy="6858000"/>
          </a:xfrm>
          <a:prstGeom prst="rect">
            <a:avLst/>
          </a:prstGeom>
          <a:noFill/>
        </p:spPr>
        <p:txBody>
          <a:bodyPr wrap="square" lIns="0" rIns="0" bIns="1152000" rtlCol="0" anchor="b">
            <a:noAutofit/>
          </a:bodyPr>
          <a:lstStyle/>
          <a:p>
            <a:r>
              <a:rPr lang="sv-SE" sz="4000" dirty="0">
                <a:solidFill>
                  <a:srgbClr val="3B3838"/>
                </a:solidFill>
                <a:latin typeface="The Sans Black-" pitchFamily="50" charset="0"/>
              </a:rPr>
              <a:t>Det är viktigt att inte sprida klipp eller bilder som är taskiga mot någon, även om man inte känner dem.</a:t>
            </a:r>
          </a:p>
        </p:txBody>
      </p:sp>
    </p:spTree>
    <p:extLst>
      <p:ext uri="{BB962C8B-B14F-4D97-AF65-F5344CB8AC3E}">
        <p14:creationId xmlns:p14="http://schemas.microsoft.com/office/powerpoint/2010/main" val="2250325204"/>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prstGeom prst="rect">
            <a:avLst/>
          </a:prstGeom>
        </p:spPr>
        <p:txBody>
          <a:bodyPr/>
          <a:lstStyle/>
          <a:p>
            <a:r>
              <a:rPr lang="sv-SE" dirty="0"/>
              <a:t>Håller du med?</a:t>
            </a:r>
          </a:p>
        </p:txBody>
      </p:sp>
      <p:sp>
        <p:nvSpPr>
          <p:cNvPr id="7" name="textruta 6">
            <a:extLst>
              <a:ext uri="{FF2B5EF4-FFF2-40B4-BE49-F238E27FC236}">
                <a16:creationId xmlns:a16="http://schemas.microsoft.com/office/drawing/2014/main" id="{54B6B720-6F49-406E-AAC5-E81DE441E072}"/>
              </a:ext>
            </a:extLst>
          </p:cNvPr>
          <p:cNvSpPr txBox="1"/>
          <p:nvPr/>
        </p:nvSpPr>
        <p:spPr>
          <a:xfrm>
            <a:off x="0" y="0"/>
            <a:ext cx="2499360" cy="6858000"/>
          </a:xfrm>
          <a:prstGeom prst="rect">
            <a:avLst/>
          </a:prstGeom>
          <a:noFill/>
        </p:spPr>
        <p:txBody>
          <a:bodyPr wrap="square" lIns="0" rIns="0" bIns="1152000" rtlCol="0" anchor="b">
            <a:noAutofit/>
          </a:bodyPr>
          <a:lstStyle/>
          <a:p>
            <a:pPr algn="r"/>
            <a:r>
              <a:rPr lang="sv-SE" sz="4000" dirty="0">
                <a:solidFill>
                  <a:srgbClr val="3B3838"/>
                </a:solidFill>
                <a:latin typeface="The Sans Black-" pitchFamily="50" charset="0"/>
              </a:rPr>
              <a:t>10 av 10</a:t>
            </a:r>
          </a:p>
        </p:txBody>
      </p:sp>
      <p:sp>
        <p:nvSpPr>
          <p:cNvPr id="10" name="Rektangel 9">
            <a:extLst>
              <a:ext uri="{FF2B5EF4-FFF2-40B4-BE49-F238E27FC236}">
                <a16:creationId xmlns:a16="http://schemas.microsoft.com/office/drawing/2014/main" id="{0E7A6BEB-B46A-4017-93F1-92A9E9187F3A}"/>
              </a:ext>
              <a:ext uri="{C183D7F6-B498-43B3-948B-1728B52AA6E4}">
                <adec:decorative xmlns:adec="http://schemas.microsoft.com/office/drawing/2017/decorative" val="1"/>
              </a:ext>
            </a:extLst>
          </p:cNvPr>
          <p:cNvSpPr/>
          <p:nvPr/>
        </p:nvSpPr>
        <p:spPr>
          <a:xfrm>
            <a:off x="2754000" y="3002282"/>
            <a:ext cx="151825" cy="2825794"/>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49DD526D-6CF8-4E92-A274-4B3BFF48EEED}"/>
              </a:ext>
            </a:extLst>
          </p:cNvPr>
          <p:cNvSpPr txBox="1"/>
          <p:nvPr/>
        </p:nvSpPr>
        <p:spPr>
          <a:xfrm>
            <a:off x="3160800" y="0"/>
            <a:ext cx="4290000" cy="6858000"/>
          </a:xfrm>
          <a:prstGeom prst="rect">
            <a:avLst/>
          </a:prstGeom>
          <a:noFill/>
        </p:spPr>
        <p:txBody>
          <a:bodyPr wrap="square" lIns="0" rIns="0" bIns="1152000" rtlCol="0" anchor="b">
            <a:noAutofit/>
          </a:bodyPr>
          <a:lstStyle/>
          <a:p>
            <a:r>
              <a:rPr lang="sv-SE" sz="4000" dirty="0">
                <a:solidFill>
                  <a:srgbClr val="3B3838"/>
                </a:solidFill>
                <a:latin typeface="The Sans Black-" pitchFamily="50" charset="0"/>
              </a:rPr>
              <a:t>Det är bättre att säga viktiga saker direkt istället för i sociala medier.</a:t>
            </a:r>
          </a:p>
        </p:txBody>
      </p:sp>
    </p:spTree>
    <p:extLst>
      <p:ext uri="{BB962C8B-B14F-4D97-AF65-F5344CB8AC3E}">
        <p14:creationId xmlns:p14="http://schemas.microsoft.com/office/powerpoint/2010/main" val="4243235908"/>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9E9EF850-6960-40C1-B231-8F7212787EE5}"/>
              </a:ext>
            </a:extLst>
          </p:cNvPr>
          <p:cNvSpPr>
            <a:spLocks noGrp="1"/>
          </p:cNvSpPr>
          <p:nvPr>
            <p:ph type="title"/>
          </p:nvPr>
        </p:nvSpPr>
        <p:spPr>
          <a:xfrm>
            <a:off x="838200" y="365125"/>
            <a:ext cx="10515600" cy="1325563"/>
          </a:xfrm>
          <a:prstGeom prst="rect">
            <a:avLst/>
          </a:prstGeom>
        </p:spPr>
        <p:txBody>
          <a:bodyPr/>
          <a:lstStyle/>
          <a:p>
            <a:r>
              <a:rPr lang="sv-SE" dirty="0"/>
              <a:t>Återkoppling: Håller du med?</a:t>
            </a:r>
          </a:p>
        </p:txBody>
      </p:sp>
      <p:sp>
        <p:nvSpPr>
          <p:cNvPr id="3" name="Rektangel 2">
            <a:extLst>
              <a:ext uri="{FF2B5EF4-FFF2-40B4-BE49-F238E27FC236}">
                <a16:creationId xmlns:a16="http://schemas.microsoft.com/office/drawing/2014/main" id="{34F2D908-DF20-45F7-BF0A-8333A33A7A0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A44D43B4-3650-41C6-80CE-0B110C1D4224}"/>
              </a:ext>
            </a:extLst>
          </p:cNvPr>
          <p:cNvSpPr txBox="1"/>
          <p:nvPr/>
        </p:nvSpPr>
        <p:spPr>
          <a:xfrm>
            <a:off x="1485352" y="-1"/>
            <a:ext cx="6311111" cy="6857999"/>
          </a:xfrm>
          <a:prstGeom prst="rect">
            <a:avLst/>
          </a:prstGeom>
          <a:noFill/>
        </p:spPr>
        <p:txBody>
          <a:bodyPr wrap="square" lIns="0" rIns="0" rtlCol="0" anchor="ctr">
            <a:noAutofit/>
          </a:bodyPr>
          <a:lstStyle/>
          <a:p>
            <a:r>
              <a:rPr lang="sv-SE" sz="2200" dirty="0">
                <a:solidFill>
                  <a:schemeClr val="bg1"/>
                </a:solidFill>
                <a:latin typeface="The Sans Black-" pitchFamily="50" charset="0"/>
              </a:rPr>
              <a:t>Att vara på nätet är en del av livet. Det finns inte alltid tydliga gränser mellan det som händer på skolan, hemma och på fritiden. På nätet är det dessutom lätt att det blir missförstånd eftersom du inte får information via kroppsspråk och röster. Därför är det bra att tänka till en gång extra innan du skickar något till någon annan på nätet. </a:t>
            </a:r>
          </a:p>
        </p:txBody>
      </p:sp>
    </p:spTree>
    <p:extLst>
      <p:ext uri="{BB962C8B-B14F-4D97-AF65-F5344CB8AC3E}">
        <p14:creationId xmlns:p14="http://schemas.microsoft.com/office/powerpoint/2010/main" val="23651595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014F922-2A13-4707-8968-BBB1A98C064C}"/>
              </a:ext>
            </a:extLst>
          </p:cNvPr>
          <p:cNvSpPr>
            <a:spLocks noGrp="1"/>
          </p:cNvSpPr>
          <p:nvPr>
            <p:ph type="title"/>
          </p:nvPr>
        </p:nvSpPr>
        <p:spPr/>
        <p:txBody>
          <a:bodyPr/>
          <a:lstStyle/>
          <a:p>
            <a:r>
              <a:rPr lang="sv-SE" dirty="0"/>
              <a:t>Hur går vi vidare?</a:t>
            </a:r>
          </a:p>
        </p:txBody>
      </p:sp>
    </p:spTree>
    <p:extLst>
      <p:ext uri="{BB962C8B-B14F-4D97-AF65-F5344CB8AC3E}">
        <p14:creationId xmlns:p14="http://schemas.microsoft.com/office/powerpoint/2010/main" val="409528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02765D61-489D-460D-863B-B557A5FC894B}"/>
              </a:ext>
            </a:extLst>
          </p:cNvPr>
          <p:cNvSpPr>
            <a:spLocks noGrp="1"/>
          </p:cNvSpPr>
          <p:nvPr>
            <p:ph type="title"/>
          </p:nvPr>
        </p:nvSpPr>
        <p:spPr>
          <a:xfrm>
            <a:off x="838200" y="365125"/>
            <a:ext cx="10515600" cy="1325563"/>
          </a:xfrm>
          <a:prstGeom prst="rect">
            <a:avLst/>
          </a:prstGeom>
        </p:spPr>
        <p:txBody>
          <a:bodyPr/>
          <a:lstStyle/>
          <a:p>
            <a:r>
              <a:rPr lang="sv-SE" dirty="0"/>
              <a:t>Hur gick det för Lumas skola?</a:t>
            </a:r>
          </a:p>
        </p:txBody>
      </p:sp>
      <p:pic>
        <p:nvPicPr>
          <p:cNvPr id="3" name="Bildobjekt 2">
            <a:extLst>
              <a:ext uri="{FF2B5EF4-FFF2-40B4-BE49-F238E27FC236}">
                <a16:creationId xmlns:a16="http://schemas.microsoft.com/office/drawing/2014/main" id="{C0FD4EDF-948E-4DA1-ADDB-9CADFBDDF62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7" name="Rektangel 6">
            <a:extLst>
              <a:ext uri="{FF2B5EF4-FFF2-40B4-BE49-F238E27FC236}">
                <a16:creationId xmlns:a16="http://schemas.microsoft.com/office/drawing/2014/main" id="{00833F67-98A1-48BC-BDC2-EDF7D0B066E4}"/>
              </a:ext>
              <a:ext uri="{C183D7F6-B498-43B3-948B-1728B52AA6E4}">
                <adec:decorative xmlns:adec="http://schemas.microsoft.com/office/drawing/2017/decorative" val="1"/>
              </a:ext>
            </a:extLst>
          </p:cNvPr>
          <p:cNvSpPr/>
          <p:nvPr/>
        </p:nvSpPr>
        <p:spPr>
          <a:xfrm rot="900000" flipV="1">
            <a:off x="9415960" y="5325361"/>
            <a:ext cx="2988185" cy="196357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85A623A4-359A-4DAB-B7A3-15ACEE606B1D}"/>
              </a:ext>
            </a:extLst>
          </p:cNvPr>
          <p:cNvSpPr txBox="1"/>
          <p:nvPr/>
        </p:nvSpPr>
        <p:spPr>
          <a:xfrm>
            <a:off x="9845040" y="5706069"/>
            <a:ext cx="2013293" cy="923330"/>
          </a:xfrm>
          <a:prstGeom prst="rect">
            <a:avLst/>
          </a:prstGeom>
          <a:noFill/>
        </p:spPr>
        <p:txBody>
          <a:bodyPr wrap="square" rtlCol="0">
            <a:noAutofit/>
          </a:bodyPr>
          <a:lstStyle/>
          <a:p>
            <a:r>
              <a:rPr lang="sv-SE" sz="2200" dirty="0">
                <a:solidFill>
                  <a:schemeClr val="bg1"/>
                </a:solidFill>
                <a:latin typeface="The Sans Black-" pitchFamily="50" charset="0"/>
              </a:rPr>
              <a:t>Lumas klasskamrater</a:t>
            </a:r>
          </a:p>
          <a:p>
            <a:endParaRPr lang="sv-SE" sz="2200" dirty="0">
              <a:solidFill>
                <a:schemeClr val="bg1"/>
              </a:solidFill>
            </a:endParaRPr>
          </a:p>
        </p:txBody>
      </p:sp>
      <p:sp>
        <p:nvSpPr>
          <p:cNvPr id="12" name="textruta 11">
            <a:extLst>
              <a:ext uri="{FF2B5EF4-FFF2-40B4-BE49-F238E27FC236}">
                <a16:creationId xmlns:a16="http://schemas.microsoft.com/office/drawing/2014/main" id="{989E154A-FFA7-44E1-9F4A-BFA90A27E440}"/>
              </a:ext>
            </a:extLst>
          </p:cNvPr>
          <p:cNvSpPr txBox="1"/>
          <p:nvPr/>
        </p:nvSpPr>
        <p:spPr>
          <a:xfrm>
            <a:off x="887101" y="0"/>
            <a:ext cx="5022376" cy="6858000"/>
          </a:xfrm>
          <a:prstGeom prst="rect">
            <a:avLst/>
          </a:prstGeom>
          <a:noFill/>
        </p:spPr>
        <p:txBody>
          <a:bodyPr wrap="square" lIns="0" rIns="0" rtlCol="0" anchor="ctr">
            <a:noAutofit/>
          </a:bodyPr>
          <a:lstStyle/>
          <a:p>
            <a:r>
              <a:rPr lang="sv-SE" sz="2200" dirty="0">
                <a:solidFill>
                  <a:srgbClr val="3B3838"/>
                </a:solidFill>
                <a:latin typeface="The Sans Black-" pitchFamily="50" charset="0"/>
              </a:rPr>
              <a:t>På skolan där Luma går jobbar de mer med trygghet nu. De har bland annat ordnat gemensamma aktiviteter, föreläsningar om olika ämnen och temadagar. Elevernas relationer till varandra och till personalen är bättre. Personalen uppmärksammar när de ser elever som är schyssta mot andra. </a:t>
            </a:r>
          </a:p>
          <a:p>
            <a:endParaRPr lang="sv-SE" sz="2200" dirty="0">
              <a:solidFill>
                <a:srgbClr val="3B3838"/>
              </a:solidFill>
              <a:latin typeface="The Sans Black-" pitchFamily="50" charset="0"/>
            </a:endParaRPr>
          </a:p>
          <a:p>
            <a:r>
              <a:rPr lang="sv-SE" sz="2200" dirty="0">
                <a:solidFill>
                  <a:srgbClr val="3B3838"/>
                </a:solidFill>
                <a:latin typeface="The Sans Black-" pitchFamily="50" charset="0"/>
              </a:rPr>
              <a:t>Personalen lyssnar mer på elevernas erfarenheter och åsikter. Eleverna har fått komma med en hel del förslag på lösningar, genom att bland annat svara på enkäter och diskutera. Eleverna får återkoppling på enkäterna och flera av förslagen har genomförts. </a:t>
            </a:r>
          </a:p>
        </p:txBody>
      </p:sp>
      <p:sp>
        <p:nvSpPr>
          <p:cNvPr id="13" name="textruta 12">
            <a:extLst>
              <a:ext uri="{FF2B5EF4-FFF2-40B4-BE49-F238E27FC236}">
                <a16:creationId xmlns:a16="http://schemas.microsoft.com/office/drawing/2014/main" id="{868BC6C9-1304-41B0-8867-B2F4E29292A2}"/>
              </a:ext>
            </a:extLst>
          </p:cNvPr>
          <p:cNvSpPr txBox="1"/>
          <p:nvPr/>
        </p:nvSpPr>
        <p:spPr>
          <a:xfrm>
            <a:off x="6303400" y="701039"/>
            <a:ext cx="5022376" cy="6156961"/>
          </a:xfrm>
          <a:prstGeom prst="rect">
            <a:avLst/>
          </a:prstGeom>
          <a:noFill/>
        </p:spPr>
        <p:txBody>
          <a:bodyPr wrap="square" lIns="0" rIns="0" rtlCol="0" anchor="t">
            <a:noAutofit/>
          </a:bodyPr>
          <a:lstStyle/>
          <a:p>
            <a:r>
              <a:rPr lang="sv-SE" sz="2200" dirty="0">
                <a:solidFill>
                  <a:srgbClr val="3B3838"/>
                </a:solidFill>
                <a:latin typeface="The Sans Black-" pitchFamily="50" charset="0"/>
              </a:rPr>
              <a:t>Trots att det är nolltolerans så finns de hårda orden och skojbråken kvar på skolan. Det är något som skolan behöver arbeta vidare med. Det händer också en del både mer eller mindre allvarliga saker i skolan. Men personalen tar tag i det direkt och har en plan för hur de ska göra. </a:t>
            </a:r>
          </a:p>
          <a:p>
            <a:endParaRPr lang="sv-SE" sz="2200" dirty="0">
              <a:solidFill>
                <a:srgbClr val="3B3838"/>
              </a:solidFill>
              <a:latin typeface="The Sans Black-" pitchFamily="50" charset="0"/>
            </a:endParaRPr>
          </a:p>
          <a:p>
            <a:r>
              <a:rPr lang="sv-SE" sz="2200" dirty="0">
                <a:solidFill>
                  <a:srgbClr val="3B3838"/>
                </a:solidFill>
                <a:latin typeface="The Sans Black-" pitchFamily="50" charset="0"/>
              </a:rPr>
              <a:t>Det tar tid att göra förbättringar på en skola. </a:t>
            </a:r>
          </a:p>
        </p:txBody>
      </p:sp>
    </p:spTree>
    <p:extLst>
      <p:ext uri="{BB962C8B-B14F-4D97-AF65-F5344CB8AC3E}">
        <p14:creationId xmlns:p14="http://schemas.microsoft.com/office/powerpoint/2010/main" val="3741395626"/>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p:txBody>
          <a:bodyPr/>
          <a:lstStyle/>
          <a:p>
            <a:r>
              <a:rPr lang="sv-SE" dirty="0"/>
              <a:t>Mina förslag</a:t>
            </a:r>
          </a:p>
        </p:txBody>
      </p:sp>
      <p:sp>
        <p:nvSpPr>
          <p:cNvPr id="2" name="textruta 1">
            <a:extLst>
              <a:ext uri="{FF2B5EF4-FFF2-40B4-BE49-F238E27FC236}">
                <a16:creationId xmlns:a16="http://schemas.microsoft.com/office/drawing/2014/main" id="{3F40C1D0-ED4D-436C-BC5D-6223C93925ED}"/>
              </a:ext>
            </a:extLst>
          </p:cNvPr>
          <p:cNvSpPr txBox="1"/>
          <p:nvPr/>
        </p:nvSpPr>
        <p:spPr>
          <a:xfrm>
            <a:off x="2565400" y="0"/>
            <a:ext cx="9610558" cy="6858000"/>
          </a:xfrm>
          <a:prstGeom prst="rect">
            <a:avLst/>
          </a:prstGeom>
          <a:noFill/>
        </p:spPr>
        <p:txBody>
          <a:bodyPr wrap="square" lIns="2160000" rIns="2160000" rtlCol="0" anchor="ctr">
            <a:noAutofit/>
          </a:bodyPr>
          <a:lstStyle/>
          <a:p>
            <a:pPr algn="ctr"/>
            <a:r>
              <a:rPr lang="sv-SE" sz="4000" dirty="0">
                <a:solidFill>
                  <a:srgbClr val="3B3838"/>
                </a:solidFill>
                <a:latin typeface="The Sans Black-" pitchFamily="50" charset="0"/>
              </a:rPr>
              <a:t>Mina förslag</a:t>
            </a:r>
          </a:p>
        </p:txBody>
      </p:sp>
    </p:spTree>
    <p:extLst>
      <p:ext uri="{BB962C8B-B14F-4D97-AF65-F5344CB8AC3E}">
        <p14:creationId xmlns:p14="http://schemas.microsoft.com/office/powerpoint/2010/main" val="1110333818"/>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014F922-2A13-4707-8968-BBB1A98C064C}"/>
              </a:ext>
            </a:extLst>
          </p:cNvPr>
          <p:cNvSpPr>
            <a:spLocks noGrp="1"/>
          </p:cNvSpPr>
          <p:nvPr>
            <p:ph type="title"/>
          </p:nvPr>
        </p:nvSpPr>
        <p:spPr/>
        <p:txBody>
          <a:bodyPr/>
          <a:lstStyle/>
          <a:p>
            <a:r>
              <a:rPr lang="sv-SE" dirty="0"/>
              <a:t>Tack!</a:t>
            </a:r>
          </a:p>
        </p:txBody>
      </p:sp>
    </p:spTree>
    <p:extLst>
      <p:ext uri="{BB962C8B-B14F-4D97-AF65-F5344CB8AC3E}">
        <p14:creationId xmlns:p14="http://schemas.microsoft.com/office/powerpoint/2010/main" val="39323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hidden="1">
            <a:extLst>
              <a:ext uri="{FF2B5EF4-FFF2-40B4-BE49-F238E27FC236}">
                <a16:creationId xmlns:a16="http://schemas.microsoft.com/office/drawing/2014/main" id="{D2C9B3B5-03F0-412F-8903-62A1F1F16D61}"/>
              </a:ext>
            </a:extLst>
          </p:cNvPr>
          <p:cNvSpPr>
            <a:spLocks noGrp="1"/>
          </p:cNvSpPr>
          <p:nvPr>
            <p:ph type="title"/>
          </p:nvPr>
        </p:nvSpPr>
        <p:spPr>
          <a:xfrm>
            <a:off x="838200" y="365125"/>
            <a:ext cx="10515600" cy="1325563"/>
          </a:xfrm>
          <a:prstGeom prst="rect">
            <a:avLst/>
          </a:prstGeom>
        </p:spPr>
        <p:txBody>
          <a:bodyPr/>
          <a:lstStyle/>
          <a:p>
            <a:r>
              <a:rPr lang="sv-SE" dirty="0"/>
              <a:t>Känner du igen dig?</a:t>
            </a:r>
          </a:p>
        </p:txBody>
      </p:sp>
      <p:pic>
        <p:nvPicPr>
          <p:cNvPr id="4" name="Bildobjekt 3" descr="Närbild på jeansklädda ben i en skolkorridor.">
            <a:extLst>
              <a:ext uri="{FF2B5EF4-FFF2-40B4-BE49-F238E27FC236}">
                <a16:creationId xmlns:a16="http://schemas.microsoft.com/office/drawing/2014/main" id="{0AD93C12-8A01-43E0-A6CA-A5F40DF25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AB484A93-D2AF-4C96-8E96-80F3EF133C9B}"/>
              </a:ext>
            </a:extLst>
          </p:cNvPr>
          <p:cNvSpPr txBox="1"/>
          <p:nvPr/>
        </p:nvSpPr>
        <p:spPr>
          <a:xfrm>
            <a:off x="887101" y="0"/>
            <a:ext cx="5040000" cy="6858000"/>
          </a:xfrm>
          <a:prstGeom prst="rect">
            <a:avLst/>
          </a:prstGeom>
          <a:noFill/>
        </p:spPr>
        <p:txBody>
          <a:bodyPr wrap="square" lIns="0" rIns="0" rtlCol="0" anchor="ctr">
            <a:noAutofit/>
          </a:bodyPr>
          <a:lstStyle/>
          <a:p>
            <a:r>
              <a:rPr lang="sv-SE" sz="2200" dirty="0">
                <a:solidFill>
                  <a:srgbClr val="3B3838"/>
                </a:solidFill>
                <a:latin typeface="The Sans Black-" pitchFamily="50" charset="0"/>
              </a:rPr>
              <a:t>Det här var Luma och lite om hennes skola. Kanske ser det helt annorlunda ut hos er.</a:t>
            </a:r>
          </a:p>
          <a:p>
            <a:endParaRPr lang="sv-SE" sz="2200" dirty="0">
              <a:solidFill>
                <a:srgbClr val="3B3838"/>
              </a:solidFill>
              <a:latin typeface="The Sans Black-" pitchFamily="50" charset="0"/>
            </a:endParaRPr>
          </a:p>
          <a:p>
            <a:r>
              <a:rPr lang="sv-SE" sz="2200" dirty="0">
                <a:solidFill>
                  <a:srgbClr val="3B3838"/>
                </a:solidFill>
                <a:latin typeface="The Sans Black-" pitchFamily="50" charset="0"/>
              </a:rPr>
              <a:t>I det här materialet kommer du att få veta mer om barns och ungas rättigheter och hur du kan vara med och påverka för att skolan ska bli en tryggare plats.</a:t>
            </a:r>
          </a:p>
          <a:p>
            <a:endParaRPr lang="sv-SE" sz="2200" dirty="0">
              <a:solidFill>
                <a:srgbClr val="3B3838"/>
              </a:solidFill>
              <a:latin typeface="The Sans Black-" pitchFamily="50" charset="0"/>
            </a:endParaRPr>
          </a:p>
          <a:p>
            <a:r>
              <a:rPr lang="sv-SE" sz="2200" dirty="0">
                <a:solidFill>
                  <a:srgbClr val="3B3838"/>
                </a:solidFill>
                <a:latin typeface="The Sans Black-" pitchFamily="50" charset="0"/>
              </a:rPr>
              <a:t>Du har nog hört om dem förut, men här är några av rättigheterna för barn och unga upp till 18 år.</a:t>
            </a:r>
          </a:p>
        </p:txBody>
      </p:sp>
    </p:spTree>
    <p:extLst>
      <p:ext uri="{BB962C8B-B14F-4D97-AF65-F5344CB8AC3E}">
        <p14:creationId xmlns:p14="http://schemas.microsoft.com/office/powerpoint/2010/main" val="297988111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1568FC-F6A5-4A2C-8E92-7E1EA892FF4F}"/>
              </a:ext>
            </a:extLst>
          </p:cNvPr>
          <p:cNvSpPr>
            <a:spLocks noGrp="1"/>
          </p:cNvSpPr>
          <p:nvPr>
            <p:ph type="title"/>
          </p:nvPr>
        </p:nvSpPr>
        <p:spPr>
          <a:xfrm>
            <a:off x="838200" y="365125"/>
            <a:ext cx="10515600" cy="1325563"/>
          </a:xfrm>
          <a:prstGeom prst="rect">
            <a:avLst/>
          </a:prstGeom>
        </p:spPr>
        <p:txBody>
          <a:bodyPr/>
          <a:lstStyle/>
          <a:p>
            <a:r>
              <a:rPr lang="sv-SE" dirty="0"/>
              <a:t>Dina rättigheter</a:t>
            </a:r>
          </a:p>
        </p:txBody>
      </p:sp>
      <p:pic>
        <p:nvPicPr>
          <p:cNvPr id="5" name="Bildobjekt 4" descr="Närbild på en elev i en trappa.">
            <a:extLst>
              <a:ext uri="{FF2B5EF4-FFF2-40B4-BE49-F238E27FC236}">
                <a16:creationId xmlns:a16="http://schemas.microsoft.com/office/drawing/2014/main" id="{2057F0EC-37C5-4991-AC5E-745C06CA2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år 10">
            <a:extLst>
              <a:ext uri="{FF2B5EF4-FFF2-40B4-BE49-F238E27FC236}">
                <a16:creationId xmlns:a16="http://schemas.microsoft.com/office/drawing/2014/main" id="{F8747C24-C76A-4819-A665-CB02AC82AF49}"/>
              </a:ext>
              <a:ext uri="{C183D7F6-B498-43B3-948B-1728B52AA6E4}">
                <adec:decorative xmlns:adec="http://schemas.microsoft.com/office/drawing/2017/decorative" val="1"/>
              </a:ext>
            </a:extLst>
          </p:cNvPr>
          <p:cNvSpPr/>
          <p:nvPr/>
        </p:nvSpPr>
        <p:spPr>
          <a:xfrm rot="5400000">
            <a:off x="874664" y="362883"/>
            <a:ext cx="2351281" cy="2351281"/>
          </a:xfrm>
          <a:prstGeom prst="teardrop">
            <a:avLst/>
          </a:prstGeom>
          <a:solidFill>
            <a:srgbClr val="191919"/>
          </a:solidFill>
          <a:ln>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0" bIns="72000" rtlCol="0" anchor="ctr"/>
          <a:lstStyle/>
          <a:p>
            <a:pPr algn="ctr"/>
            <a:r>
              <a:rPr lang="sv-SE" sz="1600" dirty="0">
                <a:solidFill>
                  <a:schemeClr val="bg1"/>
                </a:solidFill>
                <a:latin typeface="The Sans Black-" pitchFamily="50" charset="0"/>
              </a:rPr>
              <a:t>Du har rätt att bli behandlad på ett bra sätt både verbalt, fysiskt och psykiskt.</a:t>
            </a:r>
          </a:p>
        </p:txBody>
      </p:sp>
      <p:sp>
        <p:nvSpPr>
          <p:cNvPr id="13" name="Tår 12">
            <a:extLst>
              <a:ext uri="{FF2B5EF4-FFF2-40B4-BE49-F238E27FC236}">
                <a16:creationId xmlns:a16="http://schemas.microsoft.com/office/drawing/2014/main" id="{82C3F871-9FCE-4308-B3E5-6D6CE7ECECBB}"/>
              </a:ext>
              <a:ext uri="{C183D7F6-B498-43B3-948B-1728B52AA6E4}">
                <adec:decorative xmlns:adec="http://schemas.microsoft.com/office/drawing/2017/decorative" val="1"/>
              </a:ext>
            </a:extLst>
          </p:cNvPr>
          <p:cNvSpPr/>
          <p:nvPr/>
        </p:nvSpPr>
        <p:spPr>
          <a:xfrm rot="16200000">
            <a:off x="9700439" y="4362306"/>
            <a:ext cx="1895309" cy="1895309"/>
          </a:xfrm>
          <a:prstGeom prst="teardrop">
            <a:avLst/>
          </a:prstGeom>
          <a:solidFill>
            <a:srgbClr val="191919"/>
          </a:solidFill>
          <a:ln>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sv-SE" sz="1600" dirty="0">
                <a:solidFill>
                  <a:schemeClr val="bg1"/>
                </a:solidFill>
                <a:latin typeface="The Sans Black-" pitchFamily="50" charset="0"/>
              </a:rPr>
              <a:t>Du har rätt till utveckling. </a:t>
            </a:r>
            <a:endParaRPr lang="sv-SE" sz="1600" dirty="0">
              <a:solidFill>
                <a:schemeClr val="bg1"/>
              </a:solidFill>
            </a:endParaRPr>
          </a:p>
        </p:txBody>
      </p:sp>
      <p:sp>
        <p:nvSpPr>
          <p:cNvPr id="8" name="Tår 7">
            <a:extLst>
              <a:ext uri="{FF2B5EF4-FFF2-40B4-BE49-F238E27FC236}">
                <a16:creationId xmlns:a16="http://schemas.microsoft.com/office/drawing/2014/main" id="{99FB2A68-6936-4C64-B5DA-C6877DCD66B2}"/>
              </a:ext>
              <a:ext uri="{C183D7F6-B498-43B3-948B-1728B52AA6E4}">
                <adec:decorative xmlns:adec="http://schemas.microsoft.com/office/drawing/2017/decorative" val="1"/>
              </a:ext>
            </a:extLst>
          </p:cNvPr>
          <p:cNvSpPr/>
          <p:nvPr/>
        </p:nvSpPr>
        <p:spPr>
          <a:xfrm rot="10800000">
            <a:off x="7583575" y="515433"/>
            <a:ext cx="2624949" cy="2624949"/>
          </a:xfrm>
          <a:prstGeom prst="teardrop">
            <a:avLst/>
          </a:prstGeom>
          <a:solidFill>
            <a:srgbClr val="191919"/>
          </a:solidFill>
          <a:ln>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9" name="Tår 8">
            <a:extLst>
              <a:ext uri="{FF2B5EF4-FFF2-40B4-BE49-F238E27FC236}">
                <a16:creationId xmlns:a16="http://schemas.microsoft.com/office/drawing/2014/main" id="{83AF4845-3EA4-4E15-B328-F1821BB25208}"/>
              </a:ext>
              <a:ext uri="{C183D7F6-B498-43B3-948B-1728B52AA6E4}">
                <adec:decorative xmlns:adec="http://schemas.microsoft.com/office/drawing/2017/decorative" val="1"/>
              </a:ext>
            </a:extLst>
          </p:cNvPr>
          <p:cNvSpPr/>
          <p:nvPr/>
        </p:nvSpPr>
        <p:spPr>
          <a:xfrm rot="16200000">
            <a:off x="7619528" y="551382"/>
            <a:ext cx="2553045" cy="2624949"/>
          </a:xfrm>
          <a:prstGeom prst="teardrop">
            <a:avLst/>
          </a:prstGeom>
          <a:solidFill>
            <a:srgbClr val="D33797">
              <a:alpha val="0"/>
            </a:srgbClr>
          </a:solidFill>
          <a:ln>
            <a:solidFill>
              <a:srgbClr val="D33797">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72000" rIns="0" bIns="72000" rtlCol="0" anchor="ctr"/>
          <a:lstStyle/>
          <a:p>
            <a:pPr algn="ctr"/>
            <a:r>
              <a:rPr lang="sv-SE" sz="1600" dirty="0">
                <a:solidFill>
                  <a:schemeClr val="bg1"/>
                </a:solidFill>
                <a:latin typeface="The Sans Black-" pitchFamily="50" charset="0"/>
              </a:rPr>
              <a:t>Du har rätt att </a:t>
            </a:r>
            <a:br>
              <a:rPr lang="sv-SE" sz="1600" dirty="0">
                <a:solidFill>
                  <a:schemeClr val="bg1"/>
                </a:solidFill>
                <a:latin typeface="The Sans Black-" pitchFamily="50" charset="0"/>
              </a:rPr>
            </a:br>
            <a:r>
              <a:rPr lang="sv-SE" sz="1600" dirty="0">
                <a:solidFill>
                  <a:schemeClr val="bg1"/>
                </a:solidFill>
                <a:latin typeface="The Sans Black-" pitchFamily="50" charset="0"/>
              </a:rPr>
              <a:t>lära dig om dina rättigheter och hur du respekterar andra barn och vuxna. </a:t>
            </a:r>
          </a:p>
        </p:txBody>
      </p:sp>
      <p:sp>
        <p:nvSpPr>
          <p:cNvPr id="4" name="Tår 3">
            <a:extLst>
              <a:ext uri="{FF2B5EF4-FFF2-40B4-BE49-F238E27FC236}">
                <a16:creationId xmlns:a16="http://schemas.microsoft.com/office/drawing/2014/main" id="{E3152FA7-B614-4C83-89D8-CA86A0A57B2F}"/>
              </a:ext>
              <a:ext uri="{C183D7F6-B498-43B3-948B-1728B52AA6E4}">
                <adec:decorative xmlns:adec="http://schemas.microsoft.com/office/drawing/2017/decorative" val="1"/>
              </a:ext>
            </a:extLst>
          </p:cNvPr>
          <p:cNvSpPr/>
          <p:nvPr/>
        </p:nvSpPr>
        <p:spPr>
          <a:xfrm rot="16200000">
            <a:off x="7192529" y="3285472"/>
            <a:ext cx="2351282" cy="2351282"/>
          </a:xfrm>
          <a:prstGeom prst="teardrop">
            <a:avLst/>
          </a:prstGeom>
          <a:solidFill>
            <a:srgbClr val="191919"/>
          </a:solidFill>
          <a:ln>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sv-SE" sz="1600" dirty="0">
                <a:solidFill>
                  <a:schemeClr val="bg1"/>
                </a:solidFill>
                <a:latin typeface="The Sans Black-" pitchFamily="50" charset="0"/>
              </a:rPr>
              <a:t>Du har rätt </a:t>
            </a:r>
            <a:br>
              <a:rPr lang="sv-SE" sz="1600" dirty="0">
                <a:solidFill>
                  <a:schemeClr val="bg1"/>
                </a:solidFill>
                <a:latin typeface="The Sans Black-" pitchFamily="50" charset="0"/>
              </a:rPr>
            </a:br>
            <a:r>
              <a:rPr lang="sv-SE" sz="1600" dirty="0">
                <a:solidFill>
                  <a:schemeClr val="bg1"/>
                </a:solidFill>
                <a:latin typeface="The Sans Black-" pitchFamily="50" charset="0"/>
              </a:rPr>
              <a:t>att säga vad du tycker och vuxna ska lyssna på det du säger.</a:t>
            </a:r>
            <a:endParaRPr lang="sv-SE" sz="1600" dirty="0">
              <a:solidFill>
                <a:schemeClr val="bg1"/>
              </a:solidFill>
            </a:endParaRPr>
          </a:p>
        </p:txBody>
      </p:sp>
      <p:sp>
        <p:nvSpPr>
          <p:cNvPr id="15" name="Tår 14">
            <a:extLst>
              <a:ext uri="{FF2B5EF4-FFF2-40B4-BE49-F238E27FC236}">
                <a16:creationId xmlns:a16="http://schemas.microsoft.com/office/drawing/2014/main" id="{59341C94-1BB5-43ED-9E2F-7AB0A0A49FBC}"/>
              </a:ext>
              <a:ext uri="{C183D7F6-B498-43B3-948B-1728B52AA6E4}">
                <adec:decorative xmlns:adec="http://schemas.microsoft.com/office/drawing/2017/decorative" val="1"/>
              </a:ext>
            </a:extLst>
          </p:cNvPr>
          <p:cNvSpPr/>
          <p:nvPr/>
        </p:nvSpPr>
        <p:spPr>
          <a:xfrm rot="10800000">
            <a:off x="9985063" y="2246811"/>
            <a:ext cx="1979948" cy="1979948"/>
          </a:xfrm>
          <a:prstGeom prst="teardrop">
            <a:avLst/>
          </a:prstGeom>
          <a:solidFill>
            <a:srgbClr val="191919"/>
          </a:solidFill>
          <a:ln>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6" name="Tår 15">
            <a:extLst>
              <a:ext uri="{FF2B5EF4-FFF2-40B4-BE49-F238E27FC236}">
                <a16:creationId xmlns:a16="http://schemas.microsoft.com/office/drawing/2014/main" id="{490E2FEF-4CAC-40FA-84EF-D29CACE02ADF}"/>
              </a:ext>
              <a:ext uri="{C183D7F6-B498-43B3-948B-1728B52AA6E4}">
                <adec:decorative xmlns:adec="http://schemas.microsoft.com/office/drawing/2017/decorative" val="1"/>
              </a:ext>
            </a:extLst>
          </p:cNvPr>
          <p:cNvSpPr/>
          <p:nvPr/>
        </p:nvSpPr>
        <p:spPr>
          <a:xfrm rot="16200000">
            <a:off x="9985065" y="2246811"/>
            <a:ext cx="1979950" cy="1979946"/>
          </a:xfrm>
          <a:prstGeom prst="teardrop">
            <a:avLst/>
          </a:prstGeom>
          <a:solidFill>
            <a:srgbClr val="D33797">
              <a:alpha val="0"/>
            </a:srgbClr>
          </a:solidFill>
          <a:ln>
            <a:solidFill>
              <a:srgbClr val="D33797">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72000" rIns="108000" bIns="72000" rtlCol="0" anchor="ctr"/>
          <a:lstStyle/>
          <a:p>
            <a:pPr algn="ctr"/>
            <a:r>
              <a:rPr lang="sv-SE" sz="1600" dirty="0">
                <a:solidFill>
                  <a:schemeClr val="bg1"/>
                </a:solidFill>
                <a:latin typeface="The Sans Black-" pitchFamily="50" charset="0"/>
              </a:rPr>
              <a:t>Du har rätt att känna dig trygg och må bra.</a:t>
            </a:r>
          </a:p>
        </p:txBody>
      </p:sp>
      <p:sp>
        <p:nvSpPr>
          <p:cNvPr id="10" name="Tår 9">
            <a:extLst>
              <a:ext uri="{FF2B5EF4-FFF2-40B4-BE49-F238E27FC236}">
                <a16:creationId xmlns:a16="http://schemas.microsoft.com/office/drawing/2014/main" id="{E949BB03-7701-4EF5-B88B-64DB79BB3744}"/>
              </a:ext>
              <a:ext uri="{C183D7F6-B498-43B3-948B-1728B52AA6E4}">
                <adec:decorative xmlns:adec="http://schemas.microsoft.com/office/drawing/2017/decorative" val="1"/>
              </a:ext>
            </a:extLst>
          </p:cNvPr>
          <p:cNvSpPr/>
          <p:nvPr/>
        </p:nvSpPr>
        <p:spPr>
          <a:xfrm>
            <a:off x="2383039" y="4421452"/>
            <a:ext cx="2073665" cy="2073665"/>
          </a:xfrm>
          <a:prstGeom prst="teardrop">
            <a:avLst/>
          </a:prstGeom>
          <a:solidFill>
            <a:srgbClr val="191919"/>
          </a:solidFill>
          <a:ln>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sv-SE" sz="1600" dirty="0">
                <a:solidFill>
                  <a:schemeClr val="bg1"/>
                </a:solidFill>
                <a:latin typeface="The Sans Black-" pitchFamily="50" charset="0"/>
              </a:rPr>
              <a:t>Du har rätt till vuxna som tar hand om dig. </a:t>
            </a:r>
          </a:p>
        </p:txBody>
      </p:sp>
      <p:sp>
        <p:nvSpPr>
          <p:cNvPr id="12" name="Tår 11">
            <a:extLst>
              <a:ext uri="{FF2B5EF4-FFF2-40B4-BE49-F238E27FC236}">
                <a16:creationId xmlns:a16="http://schemas.microsoft.com/office/drawing/2014/main" id="{11D4C3AE-D570-482C-88C1-C61553B2EB27}"/>
              </a:ext>
              <a:ext uri="{C183D7F6-B498-43B3-948B-1728B52AA6E4}">
                <adec:decorative xmlns:adec="http://schemas.microsoft.com/office/drawing/2017/decorative" val="1"/>
              </a:ext>
            </a:extLst>
          </p:cNvPr>
          <p:cNvSpPr/>
          <p:nvPr/>
        </p:nvSpPr>
        <p:spPr>
          <a:xfrm rot="5400000">
            <a:off x="3518488" y="362883"/>
            <a:ext cx="1845258" cy="1845258"/>
          </a:xfrm>
          <a:prstGeom prst="teardrop">
            <a:avLst/>
          </a:prstGeom>
          <a:solidFill>
            <a:srgbClr val="191919"/>
          </a:solidFill>
          <a:ln>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180000" rIns="0" bIns="180000" rtlCol="0" anchor="ctr"/>
          <a:lstStyle/>
          <a:p>
            <a:pPr algn="ctr"/>
            <a:r>
              <a:rPr lang="sv-SE" sz="1600" dirty="0">
                <a:solidFill>
                  <a:schemeClr val="bg1"/>
                </a:solidFill>
                <a:latin typeface="The Sans Black-" pitchFamily="50" charset="0"/>
              </a:rPr>
              <a:t>Du har rätt till ett privatliv.</a:t>
            </a:r>
          </a:p>
        </p:txBody>
      </p:sp>
      <p:sp>
        <p:nvSpPr>
          <p:cNvPr id="14" name="Tår 13">
            <a:extLst>
              <a:ext uri="{FF2B5EF4-FFF2-40B4-BE49-F238E27FC236}">
                <a16:creationId xmlns:a16="http://schemas.microsoft.com/office/drawing/2014/main" id="{6D60C850-7448-495F-820F-E21877E607DF}"/>
              </a:ext>
              <a:ext uri="{C183D7F6-B498-43B3-948B-1728B52AA6E4}">
                <adec:decorative xmlns:adec="http://schemas.microsoft.com/office/drawing/2017/decorative" val="1"/>
              </a:ext>
            </a:extLst>
          </p:cNvPr>
          <p:cNvSpPr/>
          <p:nvPr/>
        </p:nvSpPr>
        <p:spPr>
          <a:xfrm>
            <a:off x="3518488" y="2404659"/>
            <a:ext cx="1845258" cy="1845258"/>
          </a:xfrm>
          <a:prstGeom prst="teardrop">
            <a:avLst/>
          </a:prstGeom>
          <a:solidFill>
            <a:srgbClr val="191919"/>
          </a:solidFill>
          <a:ln>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vert="horz" lIns="144000" tIns="0" rIns="144000" bIns="0" rtlCol="0" anchor="ctr"/>
          <a:lstStyle/>
          <a:p>
            <a:pPr algn="ctr"/>
            <a:r>
              <a:rPr lang="sv-SE" sz="1600" dirty="0">
                <a:solidFill>
                  <a:schemeClr val="bg1"/>
                </a:solidFill>
                <a:latin typeface="The Sans Black-" pitchFamily="50" charset="0"/>
              </a:rPr>
              <a:t>Du har rätt till fritid och vila.</a:t>
            </a:r>
          </a:p>
        </p:txBody>
      </p:sp>
      <p:sp>
        <p:nvSpPr>
          <p:cNvPr id="17" name="Tår 16">
            <a:extLst>
              <a:ext uri="{FF2B5EF4-FFF2-40B4-BE49-F238E27FC236}">
                <a16:creationId xmlns:a16="http://schemas.microsoft.com/office/drawing/2014/main" id="{9C71C1FD-B8E1-487E-8B5A-13F6676186A9}"/>
              </a:ext>
              <a:ext uri="{C183D7F6-B498-43B3-948B-1728B52AA6E4}">
                <adec:decorative xmlns:adec="http://schemas.microsoft.com/office/drawing/2017/decorative" val="1"/>
              </a:ext>
            </a:extLst>
          </p:cNvPr>
          <p:cNvSpPr/>
          <p:nvPr/>
        </p:nvSpPr>
        <p:spPr>
          <a:xfrm>
            <a:off x="276640" y="2869724"/>
            <a:ext cx="2351281" cy="2351281"/>
          </a:xfrm>
          <a:prstGeom prst="teardrop">
            <a:avLst/>
          </a:prstGeom>
          <a:solidFill>
            <a:srgbClr val="191919"/>
          </a:solidFill>
          <a:ln>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0" rtlCol="0" anchor="ctr"/>
          <a:lstStyle/>
          <a:p>
            <a:pPr algn="ctr"/>
            <a:r>
              <a:rPr lang="sv-SE" sz="1600" dirty="0">
                <a:solidFill>
                  <a:schemeClr val="bg1"/>
                </a:solidFill>
                <a:latin typeface="The Sans Black-" pitchFamily="50" charset="0"/>
              </a:rPr>
              <a:t>När vuxna bestämmer saker ska de tänka på vad som blir bäst för dig. </a:t>
            </a:r>
          </a:p>
        </p:txBody>
      </p:sp>
    </p:spTree>
    <p:extLst>
      <p:ext uri="{BB962C8B-B14F-4D97-AF65-F5344CB8AC3E}">
        <p14:creationId xmlns:p14="http://schemas.microsoft.com/office/powerpoint/2010/main" val="4248729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8" grpId="0" animBg="1"/>
      <p:bldP spid="9" grpId="0" animBg="1"/>
      <p:bldP spid="4" grpId="0" animBg="1"/>
      <p:bldP spid="15" grpId="0" animBg="1"/>
      <p:bldP spid="16" grpId="0" animBg="1"/>
      <p:bldP spid="10" grpId="0" animBg="1"/>
      <p:bldP spid="12" grpId="0" animBg="1"/>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2765D61-489D-460D-863B-B557A5FC894B}"/>
              </a:ext>
            </a:extLst>
          </p:cNvPr>
          <p:cNvSpPr>
            <a:spLocks noGrp="1"/>
          </p:cNvSpPr>
          <p:nvPr>
            <p:ph type="title"/>
          </p:nvPr>
        </p:nvSpPr>
        <p:spPr>
          <a:xfrm>
            <a:off x="838200" y="365125"/>
            <a:ext cx="10515600" cy="1325563"/>
          </a:xfrm>
          <a:prstGeom prst="rect">
            <a:avLst/>
          </a:prstGeom>
        </p:spPr>
        <p:txBody>
          <a:bodyPr/>
          <a:lstStyle/>
          <a:p>
            <a:r>
              <a:rPr lang="sv-SE" dirty="0"/>
              <a:t>Aron</a:t>
            </a:r>
          </a:p>
        </p:txBody>
      </p:sp>
      <p:pic>
        <p:nvPicPr>
          <p:cNvPr id="5" name="Bildobjekt 4" descr="Närbild på en elev med vit t-shirt, pärm och anteckningsblock.">
            <a:extLst>
              <a:ext uri="{FF2B5EF4-FFF2-40B4-BE49-F238E27FC236}">
                <a16:creationId xmlns:a16="http://schemas.microsoft.com/office/drawing/2014/main" id="{FFED868F-EFF3-4458-BA27-E3AD8820B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ktangel 6">
            <a:extLst>
              <a:ext uri="{FF2B5EF4-FFF2-40B4-BE49-F238E27FC236}">
                <a16:creationId xmlns:a16="http://schemas.microsoft.com/office/drawing/2014/main" id="{9A7A2724-3F1F-4853-9F85-67631CDC173B}"/>
              </a:ext>
              <a:ext uri="{C183D7F6-B498-43B3-948B-1728B52AA6E4}">
                <adec:decorative xmlns:adec="http://schemas.microsoft.com/office/drawing/2017/decorative" val="1"/>
              </a:ext>
            </a:extLst>
          </p:cNvPr>
          <p:cNvSpPr/>
          <p:nvPr/>
        </p:nvSpPr>
        <p:spPr>
          <a:xfrm rot="900000" flipV="1">
            <a:off x="9347196" y="5151418"/>
            <a:ext cx="2988185" cy="249494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160F28D9-1ED6-49C6-B598-DDC7E2119897}"/>
              </a:ext>
            </a:extLst>
          </p:cNvPr>
          <p:cNvSpPr txBox="1"/>
          <p:nvPr/>
        </p:nvSpPr>
        <p:spPr>
          <a:xfrm>
            <a:off x="9845040" y="5541179"/>
            <a:ext cx="2013293" cy="923330"/>
          </a:xfrm>
          <a:prstGeom prst="rect">
            <a:avLst/>
          </a:prstGeom>
          <a:noFill/>
        </p:spPr>
        <p:txBody>
          <a:bodyPr wrap="square" rtlCol="0">
            <a:noAutofit/>
          </a:bodyPr>
          <a:lstStyle/>
          <a:p>
            <a:r>
              <a:rPr lang="sv-SE" sz="2200" dirty="0">
                <a:solidFill>
                  <a:schemeClr val="bg1"/>
                </a:solidFill>
                <a:latin typeface="The Sans Black-" pitchFamily="50" charset="0"/>
              </a:rPr>
              <a:t>Lumas klasskamrater</a:t>
            </a:r>
          </a:p>
          <a:p>
            <a:r>
              <a:rPr lang="sv-SE" dirty="0">
                <a:solidFill>
                  <a:schemeClr val="bg1"/>
                </a:solidFill>
              </a:rPr>
              <a:t>– </a:t>
            </a:r>
            <a:r>
              <a:rPr lang="sv-SE" sz="2200" dirty="0">
                <a:solidFill>
                  <a:schemeClr val="bg1"/>
                </a:solidFill>
                <a:latin typeface="The Sans Black-" pitchFamily="50" charset="0"/>
              </a:rPr>
              <a:t>Aron</a:t>
            </a:r>
          </a:p>
          <a:p>
            <a:endParaRPr lang="sv-SE" sz="2200" dirty="0">
              <a:solidFill>
                <a:schemeClr val="bg1"/>
              </a:solidFill>
              <a:latin typeface="The Sans Black-" pitchFamily="50" charset="0"/>
            </a:endParaRPr>
          </a:p>
          <a:p>
            <a:endParaRPr lang="sv-SE" sz="2200" dirty="0">
              <a:solidFill>
                <a:schemeClr val="bg1"/>
              </a:solidFill>
            </a:endParaRPr>
          </a:p>
        </p:txBody>
      </p:sp>
      <p:sp>
        <p:nvSpPr>
          <p:cNvPr id="2" name="textruta 1">
            <a:extLst>
              <a:ext uri="{FF2B5EF4-FFF2-40B4-BE49-F238E27FC236}">
                <a16:creationId xmlns:a16="http://schemas.microsoft.com/office/drawing/2014/main" id="{A44D43B4-3650-41C6-80CE-0B110C1D4224}"/>
              </a:ext>
            </a:extLst>
          </p:cNvPr>
          <p:cNvSpPr txBox="1"/>
          <p:nvPr/>
        </p:nvSpPr>
        <p:spPr>
          <a:xfrm>
            <a:off x="887101" y="0"/>
            <a:ext cx="5022376" cy="6858000"/>
          </a:xfrm>
          <a:prstGeom prst="rect">
            <a:avLst/>
          </a:prstGeom>
          <a:noFill/>
        </p:spPr>
        <p:txBody>
          <a:bodyPr wrap="square" lIns="0" rIns="0" rtlCol="0" anchor="ctr">
            <a:noAutofit/>
          </a:bodyPr>
          <a:lstStyle/>
          <a:p>
            <a:r>
              <a:rPr lang="sv-SE" sz="2200" dirty="0">
                <a:solidFill>
                  <a:srgbClr val="3B3838"/>
                </a:solidFill>
                <a:latin typeface="The Sans Black-" pitchFamily="50" charset="0"/>
              </a:rPr>
              <a:t>När Aron går förbi skåpen i korridoren finns det några elever som nästan alltid tyst stirrar på honom. Sedan skrattar de. </a:t>
            </a:r>
          </a:p>
          <a:p>
            <a:endParaRPr lang="sv-SE" sz="2200" dirty="0">
              <a:solidFill>
                <a:srgbClr val="3B3838"/>
              </a:solidFill>
              <a:latin typeface="The Sans Black-" pitchFamily="50" charset="0"/>
            </a:endParaRPr>
          </a:p>
          <a:p>
            <a:r>
              <a:rPr lang="sv-SE" sz="2200" dirty="0">
                <a:solidFill>
                  <a:srgbClr val="3B3838"/>
                </a:solidFill>
                <a:latin typeface="The Sans Black-" pitchFamily="50" charset="0"/>
              </a:rPr>
              <a:t>Nästan alla ser, men ingen gör något. Lärarna ser ibland men reagerar inte. De bara tittar och säger ”Lektionen börjar nu. In med er” eller liknande. Aron går alltid tyst in och sätter sig på sin plats.</a:t>
            </a:r>
          </a:p>
        </p:txBody>
      </p:sp>
    </p:spTree>
    <p:extLst>
      <p:ext uri="{BB962C8B-B14F-4D97-AF65-F5344CB8AC3E}">
        <p14:creationId xmlns:p14="http://schemas.microsoft.com/office/powerpoint/2010/main" val="180155294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a:xfrm>
            <a:off x="838200" y="365125"/>
            <a:ext cx="10515600" cy="1325563"/>
          </a:xfrm>
          <a:prstGeom prst="rect">
            <a:avLst/>
          </a:prstGeom>
        </p:spPr>
        <p:txBody>
          <a:bodyPr/>
          <a:lstStyle/>
          <a:p>
            <a:r>
              <a:rPr lang="sv-SE" dirty="0"/>
              <a:t>Diskutera berättelsen om Aron</a:t>
            </a:r>
          </a:p>
        </p:txBody>
      </p:sp>
      <p:sp>
        <p:nvSpPr>
          <p:cNvPr id="3" name="Pratbubbla: oval 2">
            <a:extLst>
              <a:ext uri="{FF2B5EF4-FFF2-40B4-BE49-F238E27FC236}">
                <a16:creationId xmlns:a16="http://schemas.microsoft.com/office/drawing/2014/main" id="{A10AB0FB-F343-4DC8-A959-E99BADE02916}"/>
              </a:ext>
              <a:ext uri="{C183D7F6-B498-43B3-948B-1728B52AA6E4}">
                <adec:decorative xmlns:adec="http://schemas.microsoft.com/office/drawing/2017/decorative" val="1"/>
              </a:ext>
            </a:extLst>
          </p:cNvPr>
          <p:cNvSpPr/>
          <p:nvPr/>
        </p:nvSpPr>
        <p:spPr>
          <a:xfrm>
            <a:off x="609212" y="1100324"/>
            <a:ext cx="3287848" cy="3287848"/>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The Sans Black-" pitchFamily="50" charset="0"/>
              </a:rPr>
              <a:t>Tycker du att det som händer Aron är kränkande?</a:t>
            </a:r>
          </a:p>
        </p:txBody>
      </p:sp>
      <p:sp>
        <p:nvSpPr>
          <p:cNvPr id="7" name="Pratbubbla: oval 6">
            <a:extLst>
              <a:ext uri="{FF2B5EF4-FFF2-40B4-BE49-F238E27FC236}">
                <a16:creationId xmlns:a16="http://schemas.microsoft.com/office/drawing/2014/main" id="{E9B3DEE8-18A7-4E6B-AB1C-26A743E550AD}"/>
              </a:ext>
              <a:ext uri="{C183D7F6-B498-43B3-948B-1728B52AA6E4}">
                <adec:decorative xmlns:adec="http://schemas.microsoft.com/office/drawing/2017/decorative" val="1"/>
              </a:ext>
            </a:extLst>
          </p:cNvPr>
          <p:cNvSpPr/>
          <p:nvPr/>
        </p:nvSpPr>
        <p:spPr>
          <a:xfrm>
            <a:off x="3243614" y="3811037"/>
            <a:ext cx="2506197" cy="2506197"/>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lIns="72000" tIns="288000" rIns="72000" rtlCol="0" anchor="ctr"/>
          <a:lstStyle/>
          <a:p>
            <a:pPr algn="ctr"/>
            <a:r>
              <a:rPr lang="sv-SE" dirty="0">
                <a:latin typeface="The Sans Black-" pitchFamily="50" charset="0"/>
              </a:rPr>
              <a:t>Hur tror du att Aron upplever detta?</a:t>
            </a:r>
          </a:p>
        </p:txBody>
      </p:sp>
      <p:sp>
        <p:nvSpPr>
          <p:cNvPr id="4" name="Pratbubbla: oval 3">
            <a:extLst>
              <a:ext uri="{FF2B5EF4-FFF2-40B4-BE49-F238E27FC236}">
                <a16:creationId xmlns:a16="http://schemas.microsoft.com/office/drawing/2014/main" id="{B3C93B9B-9F03-4CCB-A022-D39701818B18}"/>
              </a:ext>
              <a:ext uri="{C183D7F6-B498-43B3-948B-1728B52AA6E4}">
                <adec:decorative xmlns:adec="http://schemas.microsoft.com/office/drawing/2017/decorative" val="1"/>
              </a:ext>
            </a:extLst>
          </p:cNvPr>
          <p:cNvSpPr/>
          <p:nvPr/>
        </p:nvSpPr>
        <p:spPr>
          <a:xfrm rot="5400000">
            <a:off x="4530456" y="453336"/>
            <a:ext cx="2975662" cy="2975662"/>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216000" rIns="0" bIns="216000" rtlCol="0" anchor="ctr"/>
          <a:lstStyle/>
          <a:p>
            <a:pPr algn="ctr"/>
            <a:r>
              <a:rPr lang="sv-SE" dirty="0">
                <a:latin typeface="The Sans Black-" pitchFamily="50" charset="0"/>
              </a:rPr>
              <a:t>Varför gör inte klasskamraterna något, tror du?</a:t>
            </a:r>
          </a:p>
        </p:txBody>
      </p:sp>
      <p:sp>
        <p:nvSpPr>
          <p:cNvPr id="6" name="Pratbubbla: oval 5">
            <a:extLst>
              <a:ext uri="{FF2B5EF4-FFF2-40B4-BE49-F238E27FC236}">
                <a16:creationId xmlns:a16="http://schemas.microsoft.com/office/drawing/2014/main" id="{DD83A6E7-921A-4527-BB1A-54C518C8D100}"/>
              </a:ext>
              <a:ext uri="{C183D7F6-B498-43B3-948B-1728B52AA6E4}">
                <adec:decorative xmlns:adec="http://schemas.microsoft.com/office/drawing/2017/decorative" val="1"/>
              </a:ext>
            </a:extLst>
          </p:cNvPr>
          <p:cNvSpPr/>
          <p:nvPr/>
        </p:nvSpPr>
        <p:spPr>
          <a:xfrm rot="16200000">
            <a:off x="8526464" y="1100323"/>
            <a:ext cx="3287849" cy="3287849"/>
          </a:xfrm>
          <a:prstGeom prst="wedgeEllipseCallout">
            <a:avLst>
              <a:gd name="adj1" fmla="val -42824"/>
              <a:gd name="adj2" fmla="val 42708"/>
            </a:avLst>
          </a:prstGeom>
          <a:solidFill>
            <a:srgbClr val="131313"/>
          </a:solidFill>
          <a:ln>
            <a:solidFill>
              <a:srgbClr val="131313"/>
            </a:solidFill>
          </a:ln>
        </p:spPr>
        <p:style>
          <a:lnRef idx="2">
            <a:schemeClr val="accent1">
              <a:shade val="50000"/>
            </a:schemeClr>
          </a:lnRef>
          <a:fillRef idx="1">
            <a:schemeClr val="accent1"/>
          </a:fillRef>
          <a:effectRef idx="0">
            <a:schemeClr val="accent1"/>
          </a:effectRef>
          <a:fontRef idx="minor">
            <a:schemeClr val="lt1"/>
          </a:fontRef>
        </p:style>
        <p:txBody>
          <a:bodyPr vert="vert" lIns="72000" tIns="216000" rIns="252000" bIns="216000" rtlCol="0" anchor="ctr"/>
          <a:lstStyle/>
          <a:p>
            <a:pPr algn="ctr"/>
            <a:r>
              <a:rPr lang="sv-SE" dirty="0">
                <a:latin typeface="The Sans Black-" pitchFamily="50" charset="0"/>
              </a:rPr>
              <a:t>Varför gör inte lärarna något, tror du?</a:t>
            </a:r>
          </a:p>
        </p:txBody>
      </p:sp>
      <p:sp>
        <p:nvSpPr>
          <p:cNvPr id="8" name="Pratbubbla: oval 7">
            <a:extLst>
              <a:ext uri="{FF2B5EF4-FFF2-40B4-BE49-F238E27FC236}">
                <a16:creationId xmlns:a16="http://schemas.microsoft.com/office/drawing/2014/main" id="{89262655-5CDA-45C5-AB92-E1827050CE04}"/>
              </a:ext>
              <a:ext uri="{C183D7F6-B498-43B3-948B-1728B52AA6E4}">
                <adec:decorative xmlns:adec="http://schemas.microsoft.com/office/drawing/2017/decorative" val="1"/>
              </a:ext>
            </a:extLst>
          </p:cNvPr>
          <p:cNvSpPr/>
          <p:nvPr/>
        </p:nvSpPr>
        <p:spPr>
          <a:xfrm rot="16200000">
            <a:off x="6244632" y="3428998"/>
            <a:ext cx="2522972" cy="2522972"/>
          </a:xfrm>
          <a:prstGeom prst="wedgeEllipseCallout">
            <a:avLst>
              <a:gd name="adj1" fmla="val -42824"/>
              <a:gd name="adj2" fmla="val 42708"/>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vert="vert" lIns="72000" tIns="216000" rIns="252000" bIns="216000" rtlCol="0" anchor="ctr"/>
          <a:lstStyle/>
          <a:p>
            <a:pPr algn="ctr"/>
            <a:r>
              <a:rPr lang="sv-SE" dirty="0">
                <a:latin typeface="The Sans Black-" pitchFamily="50" charset="0"/>
              </a:rPr>
              <a:t>Vad skulle du ha gjort?</a:t>
            </a:r>
          </a:p>
        </p:txBody>
      </p:sp>
    </p:spTree>
    <p:extLst>
      <p:ext uri="{BB962C8B-B14F-4D97-AF65-F5344CB8AC3E}">
        <p14:creationId xmlns:p14="http://schemas.microsoft.com/office/powerpoint/2010/main" val="2745199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9E9EF850-6960-40C1-B231-8F7212787EE5}"/>
              </a:ext>
            </a:extLst>
          </p:cNvPr>
          <p:cNvSpPr>
            <a:spLocks noGrp="1"/>
          </p:cNvSpPr>
          <p:nvPr>
            <p:ph type="title"/>
          </p:nvPr>
        </p:nvSpPr>
        <p:spPr>
          <a:xfrm>
            <a:off x="838200" y="365125"/>
            <a:ext cx="10515600" cy="1325563"/>
          </a:xfrm>
          <a:prstGeom prst="rect">
            <a:avLst/>
          </a:prstGeom>
        </p:spPr>
        <p:txBody>
          <a:bodyPr/>
          <a:lstStyle/>
          <a:p>
            <a:r>
              <a:rPr lang="sv-SE" dirty="0"/>
              <a:t>Återkoppling på berättelsen om Aron</a:t>
            </a:r>
          </a:p>
        </p:txBody>
      </p:sp>
      <p:sp>
        <p:nvSpPr>
          <p:cNvPr id="3" name="Rektangel 2">
            <a:extLst>
              <a:ext uri="{FF2B5EF4-FFF2-40B4-BE49-F238E27FC236}">
                <a16:creationId xmlns:a16="http://schemas.microsoft.com/office/drawing/2014/main" id="{34F2D908-DF20-45F7-BF0A-8333A33A7A0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D2D90"/>
          </a:solidFill>
          <a:ln>
            <a:solidFill>
              <a:srgbClr val="CD2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A44D43B4-3650-41C6-80CE-0B110C1D4224}"/>
              </a:ext>
            </a:extLst>
          </p:cNvPr>
          <p:cNvSpPr txBox="1"/>
          <p:nvPr/>
        </p:nvSpPr>
        <p:spPr>
          <a:xfrm>
            <a:off x="1485352" y="0"/>
            <a:ext cx="6311111" cy="6858000"/>
          </a:xfrm>
          <a:prstGeom prst="rect">
            <a:avLst/>
          </a:prstGeom>
          <a:noFill/>
        </p:spPr>
        <p:txBody>
          <a:bodyPr wrap="square" lIns="0" rIns="0" rtlCol="0" anchor="ctr">
            <a:noAutofit/>
          </a:bodyPr>
          <a:lstStyle/>
          <a:p>
            <a:r>
              <a:rPr lang="sv-SE" sz="2200" dirty="0">
                <a:solidFill>
                  <a:schemeClr val="bg1"/>
                </a:solidFill>
                <a:latin typeface="The Sans Black-" pitchFamily="50" charset="0"/>
              </a:rPr>
              <a:t>Det går inte att se på Aron hur han upplever denna situation. Kanske berättar han om någon frågar. </a:t>
            </a:r>
          </a:p>
          <a:p>
            <a:endParaRPr lang="sv-SE" sz="2200" dirty="0">
              <a:solidFill>
                <a:schemeClr val="bg1"/>
              </a:solidFill>
              <a:latin typeface="The Sans Black-" pitchFamily="50" charset="0"/>
            </a:endParaRPr>
          </a:p>
          <a:p>
            <a:r>
              <a:rPr lang="sv-SE" sz="2200" dirty="0">
                <a:solidFill>
                  <a:schemeClr val="bg1"/>
                </a:solidFill>
                <a:latin typeface="The Sans Black-" pitchFamily="50" charset="0"/>
              </a:rPr>
              <a:t>Om kränkningar händer på din skola kan du visa eller säga till personerna som kränker att det inte är okej. Be dem sluta. Antingen direkt när det händer eller senare. Du kan också göra personalen uppmärksamma på vad som händer.</a:t>
            </a:r>
          </a:p>
        </p:txBody>
      </p:sp>
    </p:spTree>
    <p:extLst>
      <p:ext uri="{BB962C8B-B14F-4D97-AF65-F5344CB8AC3E}">
        <p14:creationId xmlns:p14="http://schemas.microsoft.com/office/powerpoint/2010/main" val="11199165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8023</TotalTime>
  <Words>4188</Words>
  <Application>Microsoft Office PowerPoint</Application>
  <PresentationFormat>Bredbild</PresentationFormat>
  <Paragraphs>421</Paragraphs>
  <Slides>49</Slides>
  <Notes>42</Notes>
  <HiddenSlides>0</HiddenSlides>
  <MMClips>1</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49</vt:i4>
      </vt:variant>
    </vt:vector>
  </HeadingPairs>
  <TitlesOfParts>
    <vt:vector size="55" baseType="lpstr">
      <vt:lpstr>Calibri Light</vt:lpstr>
      <vt:lpstr>The Sans Black-</vt:lpstr>
      <vt:lpstr>Calibri</vt:lpstr>
      <vt:lpstr>Open Sans</vt:lpstr>
      <vt:lpstr>Arial</vt:lpstr>
      <vt:lpstr>Office-tema</vt:lpstr>
      <vt:lpstr>Inledning</vt:lpstr>
      <vt:lpstr>Likarätt</vt:lpstr>
      <vt:lpstr>Lumas skola</vt:lpstr>
      <vt:lpstr>Dina rättigheter</vt:lpstr>
      <vt:lpstr>Känner du igen dig?</vt:lpstr>
      <vt:lpstr>Dina rättigheter</vt:lpstr>
      <vt:lpstr>Aron</vt:lpstr>
      <vt:lpstr>Diskutera berättelsen om Aron</vt:lpstr>
      <vt:lpstr>Återkoppling på berättelsen om Aron</vt:lpstr>
      <vt:lpstr>Kränkningar</vt:lpstr>
      <vt:lpstr>Att få vara den man är</vt:lpstr>
      <vt:lpstr>Normer</vt:lpstr>
      <vt:lpstr>Kan du se vem?</vt:lpstr>
      <vt:lpstr>Återkoppling: Kan du se vem?</vt:lpstr>
      <vt:lpstr>Förväntningar</vt:lpstr>
      <vt:lpstr>Återkoppling: Förväntningar</vt:lpstr>
      <vt:lpstr>Skolan</vt:lpstr>
      <vt:lpstr>Aila</vt:lpstr>
      <vt:lpstr>Diskutera berättelsen om Aila</vt:lpstr>
      <vt:lpstr>Återkoppling på berättelsen om Aila, del 1</vt:lpstr>
      <vt:lpstr>Återkoppling på berättelsen om Aila, del 2</vt:lpstr>
      <vt:lpstr>Återkoppling på berättelsen om Aila, del 3</vt:lpstr>
      <vt:lpstr>Likarättsarbete</vt:lpstr>
      <vt:lpstr>Vuxna berättar</vt:lpstr>
      <vt:lpstr>Fundera på</vt:lpstr>
      <vt:lpstr>Sam</vt:lpstr>
      <vt:lpstr>Skolans ansvar</vt:lpstr>
      <vt:lpstr>Elever</vt:lpstr>
      <vt:lpstr>Diskussionsfrågor</vt:lpstr>
      <vt:lpstr>Återkoppling: Diskussionsfrågor, del 1</vt:lpstr>
      <vt:lpstr>Återkoppling: Diskussionsfrågor, del 2</vt:lpstr>
      <vt:lpstr>Hur kan jag hjälpa någon?</vt:lpstr>
      <vt:lpstr>Återkoppling: Hur kan jag hjälpa någon?</vt:lpstr>
      <vt:lpstr>På nätet</vt:lpstr>
      <vt:lpstr>Håller du med?</vt:lpstr>
      <vt:lpstr>Håller du med?</vt:lpstr>
      <vt:lpstr>Håller du med?</vt:lpstr>
      <vt:lpstr>Håller du med?</vt:lpstr>
      <vt:lpstr>Håller du med?</vt:lpstr>
      <vt:lpstr>Håller du med?</vt:lpstr>
      <vt:lpstr>Håller du med?</vt:lpstr>
      <vt:lpstr>Håller du med?</vt:lpstr>
      <vt:lpstr>Håller du med?</vt:lpstr>
      <vt:lpstr>Håller du med?</vt:lpstr>
      <vt:lpstr>Återkoppling: Håller du med?</vt:lpstr>
      <vt:lpstr>Hur går vi vidare?</vt:lpstr>
      <vt:lpstr>Hur gick det för Lumas skola?</vt:lpstr>
      <vt:lpstr>Mina förslag</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Likarätt - Högstadiet och gymnasiet</dc:title>
  <dc:creator>BOiU</dc:creator>
  <cp:lastModifiedBy>Mårten Markne</cp:lastModifiedBy>
  <cp:revision>370</cp:revision>
  <dcterms:created xsi:type="dcterms:W3CDTF">2019-03-26T13:23:43Z</dcterms:created>
  <dcterms:modified xsi:type="dcterms:W3CDTF">2021-09-22T11:06:28Z</dcterms:modified>
</cp:coreProperties>
</file>